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61" r:id="rId5"/>
    <p:sldId id="273" r:id="rId6"/>
    <p:sldId id="274" r:id="rId7"/>
    <p:sldId id="275" r:id="rId8"/>
    <p:sldId id="276" r:id="rId9"/>
    <p:sldId id="281" r:id="rId10"/>
    <p:sldId id="282" r:id="rId11"/>
    <p:sldId id="277" r:id="rId12"/>
    <p:sldId id="279" r:id="rId13"/>
    <p:sldId id="280" r:id="rId14"/>
    <p:sldId id="278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A36"/>
    <a:srgbClr val="FFFFFF"/>
    <a:srgbClr val="FFAD1D"/>
    <a:srgbClr val="E90E00"/>
    <a:srgbClr val="D51810"/>
    <a:srgbClr val="015191"/>
    <a:srgbClr val="EFCB11"/>
    <a:srgbClr val="065597"/>
    <a:srgbClr val="0030A3"/>
    <a:srgbClr val="003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587BD-D2E0-13F4-81EA-A4DF4B427E31}" v="3" dt="2023-05-25T22:31:27.043"/>
    <p1510:client id="{60A23B1D-FD71-481B-BB52-2E45D854A39A}" v="905" dt="2023-05-25T21:54:57.051"/>
    <p1510:client id="{6EA91F56-0317-069C-879E-786FADADC860}" v="107" dt="2023-05-25T14:26:33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534EC-0CF4-404F-8027-5FD944306A26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A3396-67F4-4D1C-9D61-61C8C30660E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6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0" i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- Explicar el esquema general de solución para un público no-experto (</a:t>
            </a:r>
            <a:r>
              <a:rPr lang="es-MX" sz="1200" b="0" i="0" err="1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e.g</a:t>
            </a:r>
            <a:r>
              <a:rPr lang="es-MX" sz="1200" b="0" i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., esquematización del prototipo de la Parte 1: bloques clave de la implementación, destacando los que agreguen valor);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A3396-67F4-4D1C-9D61-61C8C30660E7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70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041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726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03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46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707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548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272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513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91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20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52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2A42F-327B-4E6D-981B-CAF9ED569CC5}" type="datetimeFigureOut">
              <a:rPr lang="es-CO" smtClean="0"/>
              <a:t>26/05/2023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81734-9963-4F68-AEE9-C3DF0C58AC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637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jpe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video" Target="../media/media7.mp4"/><Relationship Id="rId7" Type="http://schemas.openxmlformats.org/officeDocument/2006/relationships/image" Target="../media/image30.png"/><Relationship Id="rId12" Type="http://schemas.openxmlformats.org/officeDocument/2006/relationships/image" Target="../media/image22.png"/><Relationship Id="rId2" Type="http://schemas.microsoft.com/office/2007/relationships/media" Target="../media/media7.mp4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os Abiertos | Portal ICBF - Instituto Colombiano de Bienestar Familiar  ICBF">
            <a:extLst>
              <a:ext uri="{FF2B5EF4-FFF2-40B4-BE49-F238E27FC236}">
                <a16:creationId xmlns:a16="http://schemas.microsoft.com/office/drawing/2014/main" id="{E3B54C63-5227-2FF9-FE0D-C300ACDA9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t="10386" r="68281" b="10222"/>
          <a:stretch/>
        </p:blipFill>
        <p:spPr bwMode="auto">
          <a:xfrm>
            <a:off x="1711373" y="67901"/>
            <a:ext cx="5089533" cy="67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5DFEE55-87D2-A180-9F92-D5BAAA468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145" y="4489136"/>
            <a:ext cx="1924050" cy="742949"/>
          </a:xfrm>
          <a:prstGeom prst="rect">
            <a:avLst/>
          </a:prstGeom>
        </p:spPr>
      </p:pic>
      <p:sp>
        <p:nvSpPr>
          <p:cNvPr id="5" name="Google Shape;179;p27">
            <a:extLst>
              <a:ext uri="{FF2B5EF4-FFF2-40B4-BE49-F238E27FC236}">
                <a16:creationId xmlns:a16="http://schemas.microsoft.com/office/drawing/2014/main" id="{9D4FF0EF-BB62-1662-0D1B-52B4AA0B6276}"/>
              </a:ext>
            </a:extLst>
          </p:cNvPr>
          <p:cNvSpPr txBox="1">
            <a:spLocks noGrp="1"/>
          </p:cNvSpPr>
          <p:nvPr/>
        </p:nvSpPr>
        <p:spPr>
          <a:xfrm>
            <a:off x="7369969" y="2051448"/>
            <a:ext cx="4586403" cy="2615802"/>
          </a:xfrm>
          <a:prstGeom prst="rect">
            <a:avLst/>
          </a:prstGeom>
        </p:spPr>
        <p:txBody>
          <a:bodyPr spcFirstLastPara="1" vert="horz" wrap="square" lIns="91426" tIns="91426" rIns="91426" bIns="91426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CO" sz="4800" b="1">
                <a:solidFill>
                  <a:srgbClr val="C00000"/>
                </a:solidFill>
                <a:latin typeface="Arial Narrow"/>
                <a:ea typeface="Libre Baskerville"/>
                <a:cs typeface="Libre Baskerville"/>
                <a:sym typeface="Libre Baskerville"/>
              </a:rPr>
              <a:t>Proyecto: </a:t>
            </a:r>
            <a:r>
              <a:rPr lang="es-CO" sz="4800" b="1">
                <a:solidFill>
                  <a:schemeClr val="accent5">
                    <a:lumMod val="50000"/>
                  </a:schemeClr>
                </a:solidFill>
                <a:latin typeface="Arial Narrow"/>
                <a:ea typeface="Libre Baskerville"/>
                <a:cs typeface="Libre Baskerville"/>
                <a:sym typeface="Libre Baskerville"/>
              </a:rPr>
              <a:t>contratación de infraestructura</a:t>
            </a:r>
            <a:endParaRPr lang="en-US" sz="4800" b="1">
              <a:solidFill>
                <a:schemeClr val="accent5">
                  <a:lumMod val="50000"/>
                </a:schemeClr>
              </a:solidFill>
              <a:latin typeface="Arial Narrow"/>
              <a:ea typeface="Libre Baskerville"/>
              <a:cs typeface="Libre Baskerville"/>
            </a:endParaRPr>
          </a:p>
        </p:txBody>
      </p:sp>
      <p:pic>
        <p:nvPicPr>
          <p:cNvPr id="34" name="Vídeo 33">
            <a:hlinkClick r:id="" action="ppaction://media"/>
            <a:extLst>
              <a:ext uri="{FF2B5EF4-FFF2-40B4-BE49-F238E27FC236}">
                <a16:creationId xmlns:a16="http://schemas.microsoft.com/office/drawing/2014/main" id="{ACD49204-0AD5-C706-1FBD-5ABC1375C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3936317" y="3314379"/>
            <a:ext cx="1079442" cy="10794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25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58"/>
    </mc:Choice>
    <mc:Fallback xmlns="">
      <p:transition spd="slow" advTm="1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0423DB-7F9E-85A0-22AA-281E42209EE9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A9EB0A-BBE5-915B-C15A-268A8558BE41}"/>
              </a:ext>
            </a:extLst>
          </p:cNvPr>
          <p:cNvSpPr/>
          <p:nvPr/>
        </p:nvSpPr>
        <p:spPr>
          <a:xfrm>
            <a:off x="144379" y="300789"/>
            <a:ext cx="11708702" cy="832685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b="1">
                <a:solidFill>
                  <a:schemeClr val="bg1"/>
                </a:solidFill>
              </a:rPr>
              <a:t>	    PROTOTIPO </a:t>
            </a:r>
            <a:r>
              <a:rPr lang="es-ES" sz="4800" b="1">
                <a:solidFill>
                  <a:srgbClr val="FFAD1D"/>
                </a:solidFill>
              </a:rPr>
              <a:t>IMPLEMENTADO</a:t>
            </a:r>
            <a:endParaRPr lang="es-CO" sz="4800" b="1">
              <a:solidFill>
                <a:srgbClr val="FFAD1D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3AE125-CCBC-FE7E-26B5-6FA790C78122}"/>
              </a:ext>
            </a:extLst>
          </p:cNvPr>
          <p:cNvSpPr/>
          <p:nvPr/>
        </p:nvSpPr>
        <p:spPr>
          <a:xfrm>
            <a:off x="0" y="10853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EA1CDC-2213-0CAD-BBDB-2A121DA3176A}"/>
              </a:ext>
            </a:extLst>
          </p:cNvPr>
          <p:cNvSpPr/>
          <p:nvPr/>
        </p:nvSpPr>
        <p:spPr>
          <a:xfrm>
            <a:off x="-1" y="7987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C70FAE-E61E-2DBA-F240-7F9F9F718B12}"/>
              </a:ext>
            </a:extLst>
          </p:cNvPr>
          <p:cNvSpPr/>
          <p:nvPr/>
        </p:nvSpPr>
        <p:spPr>
          <a:xfrm>
            <a:off x="113158" y="6011841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7208F5-7F53-6A4D-27D7-DA686971CF61}"/>
              </a:ext>
            </a:extLst>
          </p:cNvPr>
          <p:cNvSpPr/>
          <p:nvPr/>
        </p:nvSpPr>
        <p:spPr>
          <a:xfrm>
            <a:off x="113159" y="6325739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0777788-3BFB-78B9-8DE6-F7D1F7E34AD9}"/>
              </a:ext>
            </a:extLst>
          </p:cNvPr>
          <p:cNvSpPr/>
          <p:nvPr/>
        </p:nvSpPr>
        <p:spPr>
          <a:xfrm>
            <a:off x="113158" y="6666934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800847-CB35-565C-0D35-9BC5661AE6C3}"/>
              </a:ext>
            </a:extLst>
          </p:cNvPr>
          <p:cNvSpPr/>
          <p:nvPr/>
        </p:nvSpPr>
        <p:spPr>
          <a:xfrm>
            <a:off x="495295" y="6011840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18D9CD-EC0A-A752-5F9A-237FF2F1A7C0}"/>
              </a:ext>
            </a:extLst>
          </p:cNvPr>
          <p:cNvSpPr/>
          <p:nvPr/>
        </p:nvSpPr>
        <p:spPr>
          <a:xfrm>
            <a:off x="495296" y="6325738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34E6A4-296B-E4B3-101B-CD2B752F3D7F}"/>
              </a:ext>
            </a:extLst>
          </p:cNvPr>
          <p:cNvSpPr/>
          <p:nvPr/>
        </p:nvSpPr>
        <p:spPr>
          <a:xfrm>
            <a:off x="495295" y="6666933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14" descr="Imagen institucional | Facultad de Educación | Uniandes">
            <a:extLst>
              <a:ext uri="{FF2B5EF4-FFF2-40B4-BE49-F238E27FC236}">
                <a16:creationId xmlns:a16="http://schemas.microsoft.com/office/drawing/2014/main" id="{2646F783-5584-FD94-DEE2-1A55E306D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74051" y="1597500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DB0BE163-94B8-4814-4A8F-1E6F0D4A01DC}"/>
              </a:ext>
            </a:extLst>
          </p:cNvPr>
          <p:cNvSpPr/>
          <p:nvPr/>
        </p:nvSpPr>
        <p:spPr>
          <a:xfrm>
            <a:off x="-4016" y="493958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856827D-FC13-3415-CFFE-20D2A266DDDD}"/>
              </a:ext>
            </a:extLst>
          </p:cNvPr>
          <p:cNvSpPr/>
          <p:nvPr/>
        </p:nvSpPr>
        <p:spPr>
          <a:xfrm>
            <a:off x="-4017" y="230987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4C5129E-7110-F4BE-2342-808770BD56E9}"/>
              </a:ext>
            </a:extLst>
          </p:cNvPr>
          <p:cNvSpPr/>
          <p:nvPr/>
        </p:nvSpPr>
        <p:spPr>
          <a:xfrm>
            <a:off x="11549074" y="10853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CE5F7B-69A2-CFF9-4085-4182B8B81142}"/>
              </a:ext>
            </a:extLst>
          </p:cNvPr>
          <p:cNvSpPr/>
          <p:nvPr/>
        </p:nvSpPr>
        <p:spPr>
          <a:xfrm>
            <a:off x="11549073" y="7987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9C20A9-E9E4-0EC5-178E-05B4F6B98C26}"/>
              </a:ext>
            </a:extLst>
          </p:cNvPr>
          <p:cNvSpPr/>
          <p:nvPr/>
        </p:nvSpPr>
        <p:spPr>
          <a:xfrm>
            <a:off x="11545058" y="493958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098F66E-A016-0987-27BA-135AB07CD737}"/>
              </a:ext>
            </a:extLst>
          </p:cNvPr>
          <p:cNvSpPr/>
          <p:nvPr/>
        </p:nvSpPr>
        <p:spPr>
          <a:xfrm>
            <a:off x="11545057" y="230987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9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A04AD17F-68F5-4288-727B-BA5AD023D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0" t="62427" r="8579" b="14302"/>
          <a:stretch/>
        </p:blipFill>
        <p:spPr bwMode="auto">
          <a:xfrm>
            <a:off x="781806" y="306391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7A4E3C8-4020-5926-8571-031D9E0F7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07" y="2027223"/>
            <a:ext cx="2969376" cy="2441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DC07FE5-B7C4-9824-0A77-02B70FD5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72" y="2027223"/>
            <a:ext cx="4026802" cy="4639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BB0F067-D580-5AE9-7CE5-79D2F87D88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242"/>
          <a:stretch/>
        </p:blipFill>
        <p:spPr>
          <a:xfrm>
            <a:off x="5270992" y="4707886"/>
            <a:ext cx="2969376" cy="19205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FCF4617-4A37-7846-BC87-25B08F2DB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816" y="2014730"/>
            <a:ext cx="3449635" cy="14142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942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BAE10A8-4C83-BBAF-AFDA-49E4EF8C681D}"/>
              </a:ext>
            </a:extLst>
          </p:cNvPr>
          <p:cNvSpPr/>
          <p:nvPr/>
        </p:nvSpPr>
        <p:spPr>
          <a:xfrm>
            <a:off x="1" y="0"/>
            <a:ext cx="592428" cy="6836536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3032592-074F-1694-FB60-117D0F1F1D03}"/>
              </a:ext>
            </a:extLst>
          </p:cNvPr>
          <p:cNvSpPr/>
          <p:nvPr/>
        </p:nvSpPr>
        <p:spPr>
          <a:xfrm>
            <a:off x="592428" y="0"/>
            <a:ext cx="11604441" cy="2272354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5942B0-4E3D-C56F-5B5C-E423F60AAFCA}"/>
              </a:ext>
            </a:extLst>
          </p:cNvPr>
          <p:cNvSpPr/>
          <p:nvPr/>
        </p:nvSpPr>
        <p:spPr>
          <a:xfrm>
            <a:off x="139073" y="525439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08200CD-6F6C-52DF-B4DD-A48ED7EC4EF5}"/>
              </a:ext>
            </a:extLst>
          </p:cNvPr>
          <p:cNvSpPr/>
          <p:nvPr/>
        </p:nvSpPr>
        <p:spPr>
          <a:xfrm>
            <a:off x="139074" y="839337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410449-BC4A-2ABA-F037-6FB1FB5D7E69}"/>
              </a:ext>
            </a:extLst>
          </p:cNvPr>
          <p:cNvSpPr/>
          <p:nvPr/>
        </p:nvSpPr>
        <p:spPr>
          <a:xfrm>
            <a:off x="139073" y="1153236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BAC7320-6A60-0A0F-F73E-2390E7051C88}"/>
              </a:ext>
            </a:extLst>
          </p:cNvPr>
          <p:cNvGrpSpPr/>
          <p:nvPr/>
        </p:nvGrpSpPr>
        <p:grpSpPr>
          <a:xfrm>
            <a:off x="11557370" y="2224587"/>
            <a:ext cx="634621" cy="1719617"/>
            <a:chOff x="11946339" y="491320"/>
            <a:chExt cx="245661" cy="171961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55A4E6A-3019-1D43-58D8-871E068E4CF8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0C80A52-88CA-84D0-6744-04C4369B8C84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609B64A-D82F-44E3-C1B7-2B4215E7F4EF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9F0A64A-EA62-5861-C47D-B848051AED5D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E39479B-EE03-9091-E86B-82F08D5A5339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5EB390F-DBE7-C6C6-7C6F-BCB0C5F3BF05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E7D95C-0193-976E-5449-026FC0F14C8F}"/>
              </a:ext>
            </a:extLst>
          </p:cNvPr>
          <p:cNvSpPr/>
          <p:nvPr/>
        </p:nvSpPr>
        <p:spPr>
          <a:xfrm>
            <a:off x="141346" y="1483059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C16C8C9-1C4E-3357-D595-6574BA6765EA}"/>
              </a:ext>
            </a:extLst>
          </p:cNvPr>
          <p:cNvSpPr/>
          <p:nvPr/>
        </p:nvSpPr>
        <p:spPr>
          <a:xfrm>
            <a:off x="141345" y="182425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E1BB85-382F-A3BA-D18E-5A8D7228DE31}"/>
              </a:ext>
            </a:extLst>
          </p:cNvPr>
          <p:cNvSpPr/>
          <p:nvPr/>
        </p:nvSpPr>
        <p:spPr>
          <a:xfrm>
            <a:off x="11557379" y="6308683"/>
            <a:ext cx="634621" cy="552734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25F0831-8F57-602A-5CF2-C8BB7A3B6C5C}"/>
              </a:ext>
            </a:extLst>
          </p:cNvPr>
          <p:cNvGrpSpPr/>
          <p:nvPr/>
        </p:nvGrpSpPr>
        <p:grpSpPr>
          <a:xfrm>
            <a:off x="11557376" y="113737"/>
            <a:ext cx="634621" cy="1719617"/>
            <a:chOff x="11946339" y="491320"/>
            <a:chExt cx="245661" cy="1719617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1630931-AA9C-A5C5-4203-D8FF74FF4D5B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1FAF154-0CE9-DDD6-2C66-E083F93B08D1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8C96A0C-9497-11C7-9DAE-B082C3551F9D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FC374C6F-165E-EEC4-9A2A-DB7665953463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156C55B-3614-B22E-30A4-1CFAF194BD4A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54861EA-DA8D-A07E-CF35-18061C06C49D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DB42B4F-EBDB-0A4E-420A-7A311F42D223}"/>
              </a:ext>
            </a:extLst>
          </p:cNvPr>
          <p:cNvGrpSpPr/>
          <p:nvPr/>
        </p:nvGrpSpPr>
        <p:grpSpPr>
          <a:xfrm>
            <a:off x="11557367" y="4299044"/>
            <a:ext cx="634621" cy="1719617"/>
            <a:chOff x="11946339" y="491320"/>
            <a:chExt cx="245661" cy="1719617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2F1B0CA-80BC-097C-B10C-C445A1A4086C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49748B9-9656-1D0F-F60A-A5827294775F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6C2CC4DD-FDB9-A5D7-86B4-EA48C55D000D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4435DC86-FB42-1E6A-CF90-B50B8BBAEF7C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D99B4E57-8861-1BD1-2F40-B23A3A1EDC28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7A11612-9886-697E-CBEC-19095782980E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solidFill>
              <a:srgbClr val="27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ABE5593-9AB6-E355-308D-69DAF21F3E3B}"/>
              </a:ext>
            </a:extLst>
          </p:cNvPr>
          <p:cNvSpPr/>
          <p:nvPr/>
        </p:nvSpPr>
        <p:spPr>
          <a:xfrm>
            <a:off x="592429" y="-3548"/>
            <a:ext cx="10757252" cy="764274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400" b="1" dirty="0">
                <a:solidFill>
                  <a:srgbClr val="272A36"/>
                </a:solidFill>
              </a:rPr>
              <a:t>	PROPUESTA DE VALOR</a:t>
            </a:r>
            <a:endParaRPr lang="es-CO" sz="4400" b="1" dirty="0">
              <a:solidFill>
                <a:srgbClr val="272A36"/>
              </a:solidFill>
            </a:endParaRPr>
          </a:p>
        </p:txBody>
      </p:sp>
      <p:pic>
        <p:nvPicPr>
          <p:cNvPr id="33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CCC35B5F-EE98-0732-A121-2FB98EDDC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9" t="60788" r="38200" b="15941"/>
          <a:stretch/>
        </p:blipFill>
        <p:spPr bwMode="auto">
          <a:xfrm>
            <a:off x="731501" y="19996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25D972B4-C1CB-5062-F6FC-C27C8649E444}"/>
              </a:ext>
            </a:extLst>
          </p:cNvPr>
          <p:cNvSpPr/>
          <p:nvPr/>
        </p:nvSpPr>
        <p:spPr>
          <a:xfrm>
            <a:off x="592427" y="2273035"/>
            <a:ext cx="10757252" cy="764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400" b="1">
                <a:solidFill>
                  <a:srgbClr val="272A36"/>
                </a:solidFill>
              </a:rPr>
              <a:t>	COSTOS Y RIESGOS</a:t>
            </a:r>
            <a:endParaRPr lang="es-CO" sz="4400" b="1">
              <a:solidFill>
                <a:srgbClr val="272A36"/>
              </a:solidFill>
            </a:endParaRPr>
          </a:p>
        </p:txBody>
      </p:sp>
      <p:pic>
        <p:nvPicPr>
          <p:cNvPr id="35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80632452-8174-3E3C-AEBD-F0C72AD92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4" t="26590" r="36145" b="50139"/>
          <a:stretch/>
        </p:blipFill>
        <p:spPr bwMode="auto">
          <a:xfrm>
            <a:off x="731501" y="2293031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0CC2524-1825-B4DF-BF4A-D9F9BC652E72}"/>
              </a:ext>
            </a:extLst>
          </p:cNvPr>
          <p:cNvSpPr txBox="1"/>
          <p:nvPr/>
        </p:nvSpPr>
        <p:spPr>
          <a:xfrm>
            <a:off x="1524521" y="3022229"/>
            <a:ext cx="59160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Los </a:t>
            </a:r>
            <a:r>
              <a:rPr lang="es-CO" sz="2400" b="1" dirty="0"/>
              <a:t>costos</a:t>
            </a:r>
            <a:r>
              <a:rPr lang="es-CO" sz="2400" dirty="0"/>
              <a:t> a incurrir serían los siguientes:</a:t>
            </a:r>
          </a:p>
          <a:p>
            <a:endParaRPr lang="es-CO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dirty="0"/>
              <a:t>Instancia de Azure para la instancia de SQL Server.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dirty="0"/>
              <a:t>Licencia </a:t>
            </a:r>
            <a:r>
              <a:rPr lang="es-CO" dirty="0" err="1"/>
              <a:t>Power</a:t>
            </a:r>
            <a:r>
              <a:rPr lang="es-CO" dirty="0"/>
              <a:t> BI Premium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dirty="0"/>
              <a:t>Server para alojar los scripts de </a:t>
            </a:r>
            <a:r>
              <a:rPr lang="es-CO" dirty="0" err="1"/>
              <a:t>python</a:t>
            </a:r>
            <a:r>
              <a:rPr lang="es-CO" dirty="0"/>
              <a:t>/modelo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1E59662-FB1B-437A-7C12-C55B60E2B619}"/>
              </a:ext>
            </a:extLst>
          </p:cNvPr>
          <p:cNvSpPr txBox="1"/>
          <p:nvPr/>
        </p:nvSpPr>
        <p:spPr>
          <a:xfrm>
            <a:off x="1830432" y="744395"/>
            <a:ext cx="84889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i="1" dirty="0"/>
              <a:t>“Ofrecer al público general una herramienta de consulta de fácil acceso, uso, e interpretación sobre la información histórica de procesos, contratos y multas de obras públicas en Colombia, y que permita hacer seguimiento, monitoreo y control sobre contratos y/o procesos entrantes que mediante modelos de machine </a:t>
            </a:r>
            <a:r>
              <a:rPr lang="es-MX" i="1" dirty="0" err="1"/>
              <a:t>learning</a:t>
            </a:r>
            <a:r>
              <a:rPr lang="es-MX" i="1" dirty="0"/>
              <a:t> se determine una posibilidad que puedan ser multados en el futuro”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2DB0B08-55A4-574E-4D6C-E970C79B4AE0}"/>
              </a:ext>
            </a:extLst>
          </p:cNvPr>
          <p:cNvSpPr txBox="1"/>
          <p:nvPr/>
        </p:nvSpPr>
        <p:spPr>
          <a:xfrm>
            <a:off x="1477458" y="4634506"/>
            <a:ext cx="98722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Los posibles </a:t>
            </a:r>
            <a:r>
              <a:rPr lang="es-CO" sz="2400" b="1" dirty="0"/>
              <a:t>riesgos</a:t>
            </a:r>
            <a:r>
              <a:rPr lang="es-CO" sz="2400" dirty="0"/>
              <a:t> a los que nos enfrentamos son:</a:t>
            </a:r>
          </a:p>
          <a:p>
            <a:endParaRPr lang="es-CO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MX" dirty="0"/>
              <a:t>Calidad y disponibilidad de los datos, la fuente de datos podría variar su estructura en el tiempo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MX" dirty="0"/>
              <a:t>Complejidad de los modelos de Machine </a:t>
            </a:r>
            <a:r>
              <a:rPr lang="es-MX" dirty="0" err="1"/>
              <a:t>Learning</a:t>
            </a:r>
            <a:r>
              <a:rPr lang="es-MX" dirty="0"/>
              <a:t>, desafíos técnicos si las librerías cambian o se actualizan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MX" dirty="0"/>
              <a:t>Riesgo Modelo sobre el mantenimiento y actualización, el modelo podría llegar a descalibrarse o perder poder predictivo</a:t>
            </a:r>
          </a:p>
        </p:txBody>
      </p:sp>
      <p:pic>
        <p:nvPicPr>
          <p:cNvPr id="72" name="Vídeo 71">
            <a:hlinkClick r:id="" action="ppaction://media"/>
            <a:extLst>
              <a:ext uri="{FF2B5EF4-FFF2-40B4-BE49-F238E27FC236}">
                <a16:creationId xmlns:a16="http://schemas.microsoft.com/office/drawing/2014/main" id="{9D041963-7E73-E2B3-1921-3B19964B1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319363" y="760726"/>
            <a:ext cx="1070398" cy="10703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25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18"/>
    </mc:Choice>
    <mc:Fallback xmlns="">
      <p:transition spd="slow" advTm="63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8907FD0-C5B0-7CE9-7401-CBB08ED3C270}"/>
              </a:ext>
            </a:extLst>
          </p:cNvPr>
          <p:cNvSpPr/>
          <p:nvPr/>
        </p:nvSpPr>
        <p:spPr>
          <a:xfrm>
            <a:off x="0" y="0"/>
            <a:ext cx="1514475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3C3B3CF-1410-56D4-5E6C-2748820E27B5}"/>
              </a:ext>
            </a:extLst>
          </p:cNvPr>
          <p:cNvSpPr/>
          <p:nvPr/>
        </p:nvSpPr>
        <p:spPr>
          <a:xfrm>
            <a:off x="11277601" y="6021506"/>
            <a:ext cx="914399" cy="832684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B3E00E1-D37E-B04E-C772-50C76925A207}"/>
              </a:ext>
            </a:extLst>
          </p:cNvPr>
          <p:cNvSpPr/>
          <p:nvPr/>
        </p:nvSpPr>
        <p:spPr>
          <a:xfrm>
            <a:off x="1514475" y="224620"/>
            <a:ext cx="10676755" cy="846162"/>
          </a:xfrm>
          <a:prstGeom prst="rect">
            <a:avLst/>
          </a:prstGeom>
          <a:solidFill>
            <a:srgbClr val="272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/>
              <a:t>AGENDA</a:t>
            </a:r>
            <a:endParaRPr lang="es-CO" sz="4000" b="1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2C78A3-B726-ED3A-A5BE-0F984B4BB100}"/>
              </a:ext>
            </a:extLst>
          </p:cNvPr>
          <p:cNvSpPr/>
          <p:nvPr/>
        </p:nvSpPr>
        <p:spPr>
          <a:xfrm>
            <a:off x="177123" y="6011841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37B1CA-A4DD-0581-4CD4-207FCB745128}"/>
              </a:ext>
            </a:extLst>
          </p:cNvPr>
          <p:cNvSpPr/>
          <p:nvPr/>
        </p:nvSpPr>
        <p:spPr>
          <a:xfrm>
            <a:off x="177124" y="6325739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2957137-D68C-4420-B462-7B39906DBE3D}"/>
              </a:ext>
            </a:extLst>
          </p:cNvPr>
          <p:cNvSpPr/>
          <p:nvPr/>
        </p:nvSpPr>
        <p:spPr>
          <a:xfrm>
            <a:off x="177123" y="6666934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68DCAFE-82EF-123B-F290-BC7CDBED6E46}"/>
              </a:ext>
            </a:extLst>
          </p:cNvPr>
          <p:cNvSpPr/>
          <p:nvPr/>
        </p:nvSpPr>
        <p:spPr>
          <a:xfrm>
            <a:off x="559260" y="6011840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1273F9-3A20-A649-7FEE-79BC192D081E}"/>
              </a:ext>
            </a:extLst>
          </p:cNvPr>
          <p:cNvSpPr/>
          <p:nvPr/>
        </p:nvSpPr>
        <p:spPr>
          <a:xfrm>
            <a:off x="559261" y="6325738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0BA7B3-EF25-9E1D-0D9B-C616C929ADA7}"/>
              </a:ext>
            </a:extLst>
          </p:cNvPr>
          <p:cNvSpPr/>
          <p:nvPr/>
        </p:nvSpPr>
        <p:spPr>
          <a:xfrm>
            <a:off x="559260" y="6666933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BCD3591-6436-5D84-7204-97B361375AC7}"/>
              </a:ext>
            </a:extLst>
          </p:cNvPr>
          <p:cNvSpPr/>
          <p:nvPr/>
        </p:nvSpPr>
        <p:spPr>
          <a:xfrm>
            <a:off x="959594" y="6011840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0645445-50CC-15BC-25F1-37AA4A9556B3}"/>
              </a:ext>
            </a:extLst>
          </p:cNvPr>
          <p:cNvSpPr/>
          <p:nvPr/>
        </p:nvSpPr>
        <p:spPr>
          <a:xfrm>
            <a:off x="959595" y="6325738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B96F5FF-01FA-2118-7DFC-4305A82BE4F1}"/>
              </a:ext>
            </a:extLst>
          </p:cNvPr>
          <p:cNvSpPr/>
          <p:nvPr/>
        </p:nvSpPr>
        <p:spPr>
          <a:xfrm>
            <a:off x="959594" y="6666933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637D767-C59E-EF85-FA05-A23BF0F72D64}"/>
              </a:ext>
            </a:extLst>
          </p:cNvPr>
          <p:cNvGrpSpPr/>
          <p:nvPr/>
        </p:nvGrpSpPr>
        <p:grpSpPr>
          <a:xfrm>
            <a:off x="227724" y="0"/>
            <a:ext cx="1028131" cy="1337482"/>
            <a:chOff x="10495130" y="0"/>
            <a:chExt cx="1028131" cy="191068"/>
          </a:xfrm>
          <a:solidFill>
            <a:schemeClr val="bg1"/>
          </a:solidFill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592C7C6-46FA-FDE0-98A4-D8E82BD33F1C}"/>
                </a:ext>
              </a:extLst>
            </p:cNvPr>
            <p:cNvSpPr/>
            <p:nvPr/>
          </p:nvSpPr>
          <p:spPr>
            <a:xfrm>
              <a:off x="10495130" y="1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8543482-4225-F04D-FA32-C8E68F48591E}"/>
                </a:ext>
              </a:extLst>
            </p:cNvPr>
            <p:cNvSpPr/>
            <p:nvPr/>
          </p:nvSpPr>
          <p:spPr>
            <a:xfrm>
              <a:off x="10877267" y="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321360D-2A3D-69A9-BB58-89B202228936}"/>
                </a:ext>
              </a:extLst>
            </p:cNvPr>
            <p:cNvSpPr/>
            <p:nvPr/>
          </p:nvSpPr>
          <p:spPr>
            <a:xfrm>
              <a:off x="11277601" y="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19" name="Picture 14" descr="Imagen institucional | Facultad de Educación | Uniandes">
            <a:extLst>
              <a:ext uri="{FF2B5EF4-FFF2-40B4-BE49-F238E27FC236}">
                <a16:creationId xmlns:a16="http://schemas.microsoft.com/office/drawing/2014/main" id="{0AEA2E03-839C-1FCD-216C-5D6E7C477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367173" y="1531360"/>
            <a:ext cx="751493" cy="8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4C43714-7E28-E8C0-18DF-32D84A548DAC}"/>
              </a:ext>
            </a:extLst>
          </p:cNvPr>
          <p:cNvSpPr/>
          <p:nvPr/>
        </p:nvSpPr>
        <p:spPr>
          <a:xfrm>
            <a:off x="11602873" y="634231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8F56CCF-C92D-7DF9-F7A0-A11A46A9F100}"/>
              </a:ext>
            </a:extLst>
          </p:cNvPr>
          <p:cNvSpPr txBox="1"/>
          <p:nvPr/>
        </p:nvSpPr>
        <p:spPr>
          <a:xfrm>
            <a:off x="2695721" y="1438390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Bahnschrift Light Condensed" panose="020B0502040204020203" pitchFamily="34" charset="0"/>
              </a:rPr>
              <a:t>Presentación: Equipo de trabajo</a:t>
            </a:r>
            <a:endParaRPr lang="es-CO" sz="2400" b="1">
              <a:latin typeface="Bahnschrift Light Condensed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F973EE2-2428-5FCA-0F44-CD49632410B7}"/>
              </a:ext>
            </a:extLst>
          </p:cNvPr>
          <p:cNvSpPr txBox="1"/>
          <p:nvPr/>
        </p:nvSpPr>
        <p:spPr>
          <a:xfrm>
            <a:off x="2695721" y="3092908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Bahnschrift Light Condensed" panose="020B0502040204020203" pitchFamily="34" charset="0"/>
              </a:rPr>
              <a:t>Solución Propuesta</a:t>
            </a:r>
            <a:endParaRPr lang="es-CO" sz="2400" b="1">
              <a:latin typeface="Bahnschrift Light Condensed" panose="020B05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7709F6-11D5-AD6B-DB87-459685409CE2}"/>
              </a:ext>
            </a:extLst>
          </p:cNvPr>
          <p:cNvSpPr txBox="1"/>
          <p:nvPr/>
        </p:nvSpPr>
        <p:spPr>
          <a:xfrm>
            <a:off x="2695721" y="2302333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Bahnschrift Light Condensed" panose="020B0502040204020203" pitchFamily="34" charset="0"/>
              </a:rPr>
              <a:t>Problemática</a:t>
            </a:r>
            <a:endParaRPr lang="es-CO" sz="2400" b="1">
              <a:latin typeface="Bahnschrift Light Condensed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1570A51-1107-6EF1-9D52-2C6F16BEE4EE}"/>
              </a:ext>
            </a:extLst>
          </p:cNvPr>
          <p:cNvSpPr txBox="1"/>
          <p:nvPr/>
        </p:nvSpPr>
        <p:spPr>
          <a:xfrm>
            <a:off x="2709937" y="397717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Bahnschrift Light Condensed" panose="020B0502040204020203" pitchFamily="34" charset="0"/>
              </a:rPr>
              <a:t>Prototipo Artefacto de diseño</a:t>
            </a:r>
            <a:endParaRPr lang="es-CO" sz="2400" b="1">
              <a:latin typeface="Bahnschrift Light Condensed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0C727DF-7F92-29A5-34FC-3A2FBD21DE6D}"/>
              </a:ext>
            </a:extLst>
          </p:cNvPr>
          <p:cNvSpPr txBox="1"/>
          <p:nvPr/>
        </p:nvSpPr>
        <p:spPr>
          <a:xfrm>
            <a:off x="2709937" y="4824894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Bahnschrift Light Condensed" panose="020B0502040204020203" pitchFamily="34" charset="0"/>
              </a:rPr>
              <a:t>Propuesta de valor, costos y riesgos</a:t>
            </a:r>
            <a:endParaRPr lang="es-CO" sz="2400" b="1"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BE93E0D3-5EBE-D291-F45A-32DC6CD8F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25972" r="68401" b="50757"/>
          <a:stretch/>
        </p:blipFill>
        <p:spPr bwMode="auto">
          <a:xfrm>
            <a:off x="1788256" y="1247890"/>
            <a:ext cx="719333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18599494-4366-054C-E083-92E543E1F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3" t="26599" r="8166" b="50130"/>
          <a:stretch/>
        </p:blipFill>
        <p:spPr bwMode="auto">
          <a:xfrm>
            <a:off x="1788256" y="2952499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C58AB90B-B000-2ED0-1881-C8090CDBB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62206" r="69120" b="14523"/>
          <a:stretch/>
        </p:blipFill>
        <p:spPr bwMode="auto">
          <a:xfrm>
            <a:off x="1751412" y="2149673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8D8CEA4B-A79F-55A1-5CF2-30703CF00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9" t="60788" r="38200" b="15941"/>
          <a:stretch/>
        </p:blipFill>
        <p:spPr bwMode="auto">
          <a:xfrm>
            <a:off x="1617488" y="4676717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4A2382DD-7ED4-EC16-161D-35B168EC3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0" t="62427" r="8579" b="14302"/>
          <a:stretch/>
        </p:blipFill>
        <p:spPr bwMode="auto">
          <a:xfrm>
            <a:off x="1751412" y="3832951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6CA80106-38F7-EF2C-8D88-FC9048C0B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4" t="26590" r="36145" b="50139"/>
          <a:stretch/>
        </p:blipFill>
        <p:spPr bwMode="auto">
          <a:xfrm>
            <a:off x="2023669" y="4957946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Vídeo 22">
            <a:hlinkClick r:id="" action="ppaction://media"/>
            <a:extLst>
              <a:ext uri="{FF2B5EF4-FFF2-40B4-BE49-F238E27FC236}">
                <a16:creationId xmlns:a16="http://schemas.microsoft.com/office/drawing/2014/main" id="{41EBDEEA-53F4-A8B7-1ACC-8C5FA4255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470036" y="1378973"/>
            <a:ext cx="1265334" cy="12653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42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25"/>
    </mc:Choice>
    <mc:Fallback xmlns="">
      <p:transition spd="slow" advTm="20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D07B06-FF8F-06CC-8CD9-AC3F82EF7B2B}"/>
              </a:ext>
            </a:extLst>
          </p:cNvPr>
          <p:cNvSpPr/>
          <p:nvPr/>
        </p:nvSpPr>
        <p:spPr>
          <a:xfrm>
            <a:off x="11261711" y="0"/>
            <a:ext cx="914399" cy="6858000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CFFE72-36C1-762F-F720-630DBDAF2E8E}"/>
              </a:ext>
            </a:extLst>
          </p:cNvPr>
          <p:cNvSpPr/>
          <p:nvPr/>
        </p:nvSpPr>
        <p:spPr>
          <a:xfrm>
            <a:off x="771099" y="337623"/>
            <a:ext cx="10597486" cy="846162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000" b="1"/>
              <a:t>EQUIPO DE TRABAJO</a:t>
            </a:r>
            <a:endParaRPr lang="es-CO" sz="4000" b="1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5128D5-5ECA-4B5E-F523-67F7BE7F191D}"/>
              </a:ext>
            </a:extLst>
          </p:cNvPr>
          <p:cNvSpPr/>
          <p:nvPr/>
        </p:nvSpPr>
        <p:spPr>
          <a:xfrm>
            <a:off x="0" y="649251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381AC0-D407-26D4-519C-2910497C92CD}"/>
              </a:ext>
            </a:extLst>
          </p:cNvPr>
          <p:cNvSpPr/>
          <p:nvPr/>
        </p:nvSpPr>
        <p:spPr>
          <a:xfrm>
            <a:off x="-1" y="976798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1BDD0B-0270-368C-9155-61E7653F7BEC}"/>
              </a:ext>
            </a:extLst>
          </p:cNvPr>
          <p:cNvSpPr/>
          <p:nvPr/>
        </p:nvSpPr>
        <p:spPr>
          <a:xfrm>
            <a:off x="-1" y="362651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A2EB9F8-4C3B-4E75-1A45-2124C9EB56CE}"/>
              </a:ext>
            </a:extLst>
          </p:cNvPr>
          <p:cNvSpPr/>
          <p:nvPr/>
        </p:nvSpPr>
        <p:spPr>
          <a:xfrm>
            <a:off x="11534666" y="651523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CF94110-D98C-3E6F-F45C-ED1E0E441CB9}"/>
              </a:ext>
            </a:extLst>
          </p:cNvPr>
          <p:cNvSpPr/>
          <p:nvPr/>
        </p:nvSpPr>
        <p:spPr>
          <a:xfrm>
            <a:off x="11534665" y="979070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B4C794-FC94-54CD-DC6A-0153D43EC86A}"/>
              </a:ext>
            </a:extLst>
          </p:cNvPr>
          <p:cNvSpPr/>
          <p:nvPr/>
        </p:nvSpPr>
        <p:spPr>
          <a:xfrm>
            <a:off x="11534665" y="364923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6509C26-802A-77AB-1714-4D5AFC302B4F}"/>
              </a:ext>
            </a:extLst>
          </p:cNvPr>
          <p:cNvSpPr/>
          <p:nvPr/>
        </p:nvSpPr>
        <p:spPr>
          <a:xfrm>
            <a:off x="10758985" y="6011841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30D80BF-302A-F880-9C2F-21925957C0B8}"/>
              </a:ext>
            </a:extLst>
          </p:cNvPr>
          <p:cNvSpPr/>
          <p:nvPr/>
        </p:nvSpPr>
        <p:spPr>
          <a:xfrm>
            <a:off x="10758986" y="6325739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D647866-2122-4182-8F87-1F68344FA86B}"/>
              </a:ext>
            </a:extLst>
          </p:cNvPr>
          <p:cNvSpPr/>
          <p:nvPr/>
        </p:nvSpPr>
        <p:spPr>
          <a:xfrm>
            <a:off x="10758985" y="666693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FB7E62-9006-C29A-38D4-DF6BF63302A6}"/>
              </a:ext>
            </a:extLst>
          </p:cNvPr>
          <p:cNvSpPr/>
          <p:nvPr/>
        </p:nvSpPr>
        <p:spPr>
          <a:xfrm>
            <a:off x="11141122" y="6011840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33CB0-0444-D203-AA0B-C9E107D323D5}"/>
              </a:ext>
            </a:extLst>
          </p:cNvPr>
          <p:cNvSpPr/>
          <p:nvPr/>
        </p:nvSpPr>
        <p:spPr>
          <a:xfrm>
            <a:off x="11141123" y="6325738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0F22CF2-EDD3-3862-3AFA-4BDAB0D40B2F}"/>
              </a:ext>
            </a:extLst>
          </p:cNvPr>
          <p:cNvSpPr/>
          <p:nvPr/>
        </p:nvSpPr>
        <p:spPr>
          <a:xfrm>
            <a:off x="11141122" y="6666933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4E1FDCF-850C-25FA-25D8-2E426E428122}"/>
              </a:ext>
            </a:extLst>
          </p:cNvPr>
          <p:cNvSpPr/>
          <p:nvPr/>
        </p:nvSpPr>
        <p:spPr>
          <a:xfrm>
            <a:off x="11541456" y="6011840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BB23FCB-A307-06F4-0370-ACD9FB9A7E48}"/>
              </a:ext>
            </a:extLst>
          </p:cNvPr>
          <p:cNvSpPr/>
          <p:nvPr/>
        </p:nvSpPr>
        <p:spPr>
          <a:xfrm>
            <a:off x="11541457" y="6325738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1AF3BF4-3035-C3ED-C383-A1C5143A7963}"/>
              </a:ext>
            </a:extLst>
          </p:cNvPr>
          <p:cNvSpPr/>
          <p:nvPr/>
        </p:nvSpPr>
        <p:spPr>
          <a:xfrm>
            <a:off x="11541456" y="6666933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14" descr="Imagen institucional | Facultad de Educación | Uniandes">
            <a:extLst>
              <a:ext uri="{FF2B5EF4-FFF2-40B4-BE49-F238E27FC236}">
                <a16:creationId xmlns:a16="http://schemas.microsoft.com/office/drawing/2014/main" id="{9D23648D-0F58-F930-A616-CE495D2A9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9811742" y="5962151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91AC5F1B-6FCC-6D9C-92ED-7DADF0C66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25972" r="68401" b="50757"/>
          <a:stretch/>
        </p:blipFill>
        <p:spPr bwMode="auto">
          <a:xfrm>
            <a:off x="51766" y="1269644"/>
            <a:ext cx="719333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atos Abiertos | Portal ICBF - Instituto Colombiano de Bienestar Familiar  ICBF">
            <a:extLst>
              <a:ext uri="{FF2B5EF4-FFF2-40B4-BE49-F238E27FC236}">
                <a16:creationId xmlns:a16="http://schemas.microsoft.com/office/drawing/2014/main" id="{9FE84A07-AD55-12B8-E947-9D07F6030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t="10386" r="68281" b="10222"/>
          <a:stretch/>
        </p:blipFill>
        <p:spPr bwMode="auto">
          <a:xfrm>
            <a:off x="3629697" y="1183785"/>
            <a:ext cx="4253119" cy="567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Foto de perfil de Johan Santacruz">
            <a:extLst>
              <a:ext uri="{FF2B5EF4-FFF2-40B4-BE49-F238E27FC236}">
                <a16:creationId xmlns:a16="http://schemas.microsoft.com/office/drawing/2014/main" id="{D92BD63B-659F-91E5-EBE7-FCA28037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8" y="3792901"/>
            <a:ext cx="1017159" cy="1043659"/>
          </a:xfrm>
          <a:prstGeom prst="ellipse">
            <a:avLst/>
          </a:prstGeom>
          <a:ln w="63500" cap="rnd">
            <a:solidFill>
              <a:srgbClr val="065597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oto de perfil de Alejandro Murcia Pinilla">
            <a:extLst>
              <a:ext uri="{FF2B5EF4-FFF2-40B4-BE49-F238E27FC236}">
                <a16:creationId xmlns:a16="http://schemas.microsoft.com/office/drawing/2014/main" id="{87F7A9AC-B625-2541-51A2-77979A5E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07" y="5382679"/>
            <a:ext cx="929202" cy="929202"/>
          </a:xfrm>
          <a:prstGeom prst="ellipse">
            <a:avLst/>
          </a:prstGeom>
          <a:ln w="63500" cap="rnd">
            <a:solidFill>
              <a:srgbClr val="D518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Foto de perfil de Juan Camilo Perez">
            <a:extLst>
              <a:ext uri="{FF2B5EF4-FFF2-40B4-BE49-F238E27FC236}">
                <a16:creationId xmlns:a16="http://schemas.microsoft.com/office/drawing/2014/main" id="{FD408A43-1CA8-BB37-6400-888DC4466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7" t="8964" r="20021" b="56506"/>
          <a:stretch/>
        </p:blipFill>
        <p:spPr bwMode="auto">
          <a:xfrm>
            <a:off x="4438716" y="2193992"/>
            <a:ext cx="929202" cy="919317"/>
          </a:xfrm>
          <a:prstGeom prst="ellipse">
            <a:avLst/>
          </a:prstGeom>
          <a:ln w="63500" cap="rnd">
            <a:solidFill>
              <a:srgbClr val="EFCB1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82DAA8F-8242-FEAC-30AD-DE7C85135251}"/>
              </a:ext>
            </a:extLst>
          </p:cNvPr>
          <p:cNvSpPr txBox="1"/>
          <p:nvPr/>
        </p:nvSpPr>
        <p:spPr>
          <a:xfrm>
            <a:off x="2858966" y="3912516"/>
            <a:ext cx="1362875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1" b="1">
                <a:latin typeface="Arial Narrow" panose="020B0606020202030204" pitchFamily="34" charset="0"/>
              </a:rPr>
              <a:t>Johan Santacruz</a:t>
            </a:r>
          </a:p>
          <a:p>
            <a:pPr algn="ctr"/>
            <a:r>
              <a:rPr lang="es-ES" sz="1100" err="1">
                <a:latin typeface="Arial Narrow" panose="020B0606020202030204" pitchFamily="34" charset="0"/>
              </a:rPr>
              <a:t>Product</a:t>
            </a:r>
            <a:r>
              <a:rPr lang="es-ES" sz="1100">
                <a:latin typeface="Arial Narrow" panose="020B0606020202030204" pitchFamily="34" charset="0"/>
              </a:rPr>
              <a:t> </a:t>
            </a:r>
            <a:r>
              <a:rPr lang="es-ES" sz="1100" err="1">
                <a:latin typeface="Arial Narrow" panose="020B0606020202030204" pitchFamily="34" charset="0"/>
              </a:rPr>
              <a:t>Owner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C6C4932-5C7E-E054-439D-E312F6E3BE75}"/>
              </a:ext>
            </a:extLst>
          </p:cNvPr>
          <p:cNvSpPr txBox="1"/>
          <p:nvPr/>
        </p:nvSpPr>
        <p:spPr>
          <a:xfrm>
            <a:off x="2880608" y="2194656"/>
            <a:ext cx="1624783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1" b="1">
                <a:latin typeface="Arial Narrow" panose="020B0606020202030204" pitchFamily="34" charset="0"/>
              </a:rPr>
              <a:t>Juan Camilo Pérez</a:t>
            </a:r>
          </a:p>
          <a:p>
            <a:pPr algn="ctr"/>
            <a:r>
              <a:rPr lang="es-ES" sz="1100">
                <a:latin typeface="Arial Narrow" panose="020B0606020202030204" pitchFamily="34" charset="0"/>
              </a:rPr>
              <a:t>Equipo desarrollo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8434F3F-2713-74F1-62E8-B7513844A069}"/>
              </a:ext>
            </a:extLst>
          </p:cNvPr>
          <p:cNvSpPr txBox="1"/>
          <p:nvPr/>
        </p:nvSpPr>
        <p:spPr>
          <a:xfrm>
            <a:off x="7606350" y="4020892"/>
            <a:ext cx="1189236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1" b="1">
                <a:latin typeface="Arial Narrow" panose="020B0606020202030204" pitchFamily="34" charset="0"/>
              </a:rPr>
              <a:t>Mariana Arias</a:t>
            </a:r>
          </a:p>
          <a:p>
            <a:pPr algn="ctr"/>
            <a:r>
              <a:rPr lang="es-ES" sz="1100">
                <a:latin typeface="Arial Narrow" panose="020B0606020202030204" pitchFamily="34" charset="0"/>
              </a:rPr>
              <a:t>Scrum Master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0D1F856-A284-0788-0D70-69C78452ACA0}"/>
              </a:ext>
            </a:extLst>
          </p:cNvPr>
          <p:cNvSpPr txBox="1"/>
          <p:nvPr/>
        </p:nvSpPr>
        <p:spPr>
          <a:xfrm>
            <a:off x="3831440" y="5750900"/>
            <a:ext cx="1467883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1" b="1">
                <a:latin typeface="Arial Narrow" panose="020B0606020202030204" pitchFamily="34" charset="0"/>
              </a:rPr>
              <a:t>Alejandro Murcia</a:t>
            </a:r>
          </a:p>
          <a:p>
            <a:pPr algn="ctr"/>
            <a:r>
              <a:rPr lang="es-ES" sz="1100">
                <a:latin typeface="Arial Narrow" panose="020B0606020202030204" pitchFamily="34" charset="0"/>
              </a:rPr>
              <a:t>Equipo desarrollo</a:t>
            </a:r>
            <a:endParaRPr lang="es-CO" sz="1200">
              <a:latin typeface="Arial Narrow" panose="020B0606020202030204" pitchFamily="34" charset="0"/>
            </a:endParaRPr>
          </a:p>
        </p:txBody>
      </p:sp>
      <p:pic>
        <p:nvPicPr>
          <p:cNvPr id="44" name="Imagen 2" descr="Mujer sonriendo con una playera de color negro&#10;&#10;Descripción generada automáticamente">
            <a:extLst>
              <a:ext uri="{FF2B5EF4-FFF2-40B4-BE49-F238E27FC236}">
                <a16:creationId xmlns:a16="http://schemas.microsoft.com/office/drawing/2014/main" id="{AB244BD4-240E-1871-7326-51756CB779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5930"/>
          <a:stretch/>
        </p:blipFill>
        <p:spPr>
          <a:xfrm>
            <a:off x="6664689" y="3908859"/>
            <a:ext cx="875132" cy="847773"/>
          </a:xfrm>
          <a:prstGeom prst="flowChartConnector">
            <a:avLst/>
          </a:prstGeom>
          <a:ln w="76200">
            <a:solidFill>
              <a:srgbClr val="015191"/>
            </a:solidFill>
          </a:ln>
        </p:spPr>
      </p:pic>
      <p:pic>
        <p:nvPicPr>
          <p:cNvPr id="28" name="Vídeo 27">
            <a:hlinkClick r:id="" action="ppaction://media"/>
            <a:extLst>
              <a:ext uri="{FF2B5EF4-FFF2-40B4-BE49-F238E27FC236}">
                <a16:creationId xmlns:a16="http://schemas.microsoft.com/office/drawing/2014/main" id="{7A4174B7-7F18-95BE-6733-0FA90B977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5269343" y="5390174"/>
            <a:ext cx="918240" cy="9182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9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6"/>
    </mc:Choice>
    <mc:Fallback xmlns="">
      <p:transition spd="slow" advTm="15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742AC46-52BD-873F-961E-3B610CAE9B6E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F59457F-6371-7B7D-EE32-850B459412A7}"/>
              </a:ext>
            </a:extLst>
          </p:cNvPr>
          <p:cNvSpPr/>
          <p:nvPr/>
        </p:nvSpPr>
        <p:spPr>
          <a:xfrm>
            <a:off x="143301" y="279211"/>
            <a:ext cx="12048699" cy="764274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400" b="1">
                <a:solidFill>
                  <a:srgbClr val="272A36"/>
                </a:solidFill>
              </a:rPr>
              <a:t>	PROBLEMATICA</a:t>
            </a:r>
            <a:endParaRPr lang="es-CO" sz="4400" b="1">
              <a:solidFill>
                <a:srgbClr val="272A36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2BF9D67-CC41-4BD8-C6C2-DE1650E2AD21}"/>
              </a:ext>
            </a:extLst>
          </p:cNvPr>
          <p:cNvSpPr/>
          <p:nvPr/>
        </p:nvSpPr>
        <p:spPr>
          <a:xfrm>
            <a:off x="143302" y="1468415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5B4858B-E110-5064-B520-1D6DFC9752C8}"/>
              </a:ext>
            </a:extLst>
          </p:cNvPr>
          <p:cNvSpPr/>
          <p:nvPr/>
        </p:nvSpPr>
        <p:spPr>
          <a:xfrm>
            <a:off x="143303" y="1782313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80D529-0898-BBCC-4C37-97E1C6A15808}"/>
              </a:ext>
            </a:extLst>
          </p:cNvPr>
          <p:cNvSpPr/>
          <p:nvPr/>
        </p:nvSpPr>
        <p:spPr>
          <a:xfrm>
            <a:off x="143302" y="2096212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DB1E5F-C68A-1FA5-4165-A7FBE6EEAC7F}"/>
              </a:ext>
            </a:extLst>
          </p:cNvPr>
          <p:cNvSpPr/>
          <p:nvPr/>
        </p:nvSpPr>
        <p:spPr>
          <a:xfrm>
            <a:off x="525439" y="146841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095EAA5-9739-8B4D-D9F9-F059AF33E07D}"/>
              </a:ext>
            </a:extLst>
          </p:cNvPr>
          <p:cNvSpPr/>
          <p:nvPr/>
        </p:nvSpPr>
        <p:spPr>
          <a:xfrm>
            <a:off x="525440" y="1782312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19C0A64-48D4-D555-63C7-F3C217E2D48F}"/>
              </a:ext>
            </a:extLst>
          </p:cNvPr>
          <p:cNvSpPr/>
          <p:nvPr/>
        </p:nvSpPr>
        <p:spPr>
          <a:xfrm>
            <a:off x="525439" y="2096211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D2E044B-FFDE-76D6-54F4-DC0F2E379B9F}"/>
              </a:ext>
            </a:extLst>
          </p:cNvPr>
          <p:cNvGrpSpPr/>
          <p:nvPr/>
        </p:nvGrpSpPr>
        <p:grpSpPr>
          <a:xfrm>
            <a:off x="11557370" y="2224587"/>
            <a:ext cx="634621" cy="1719617"/>
            <a:chOff x="11946339" y="491320"/>
            <a:chExt cx="245661" cy="1719617"/>
          </a:xfrm>
          <a:solidFill>
            <a:srgbClr val="FFAD1D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4113769-B421-E6C1-5568-048D4BAF0825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16918C2-97FA-F5EA-EE81-FC997A38B40D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FEF96D2-39E5-ECF0-DECE-B1EDB689FCAA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37692EA-23DE-BE8C-502E-C72004E5D3DE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98A73AA-3411-89E7-E3C5-C428CD6AD11A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D0C8006-DEF0-661A-19AB-A4E3C287A823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502A625-B9E9-AEB6-7C4E-46E15AF25934}"/>
              </a:ext>
            </a:extLst>
          </p:cNvPr>
          <p:cNvSpPr/>
          <p:nvPr/>
        </p:nvSpPr>
        <p:spPr>
          <a:xfrm>
            <a:off x="145575" y="2426035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8CE960-93C4-DF9B-510B-9493FDF6C1A3}"/>
              </a:ext>
            </a:extLst>
          </p:cNvPr>
          <p:cNvSpPr/>
          <p:nvPr/>
        </p:nvSpPr>
        <p:spPr>
          <a:xfrm>
            <a:off x="145574" y="2767230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8DD353D-1C6C-271A-988D-C2888504FBA4}"/>
              </a:ext>
            </a:extLst>
          </p:cNvPr>
          <p:cNvSpPr/>
          <p:nvPr/>
        </p:nvSpPr>
        <p:spPr>
          <a:xfrm>
            <a:off x="527712" y="242603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CEF25E7-9E37-E816-260B-5EA9CCE8A689}"/>
              </a:ext>
            </a:extLst>
          </p:cNvPr>
          <p:cNvSpPr/>
          <p:nvPr/>
        </p:nvSpPr>
        <p:spPr>
          <a:xfrm>
            <a:off x="527711" y="2767229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677B48B-DCE7-0606-F34C-844FCEA1DCD5}"/>
              </a:ext>
            </a:extLst>
          </p:cNvPr>
          <p:cNvSpPr/>
          <p:nvPr/>
        </p:nvSpPr>
        <p:spPr>
          <a:xfrm>
            <a:off x="11557379" y="6308683"/>
            <a:ext cx="634621" cy="552734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CD50CFD-581E-615D-89D7-FEBB2D87BBE2}"/>
              </a:ext>
            </a:extLst>
          </p:cNvPr>
          <p:cNvSpPr/>
          <p:nvPr/>
        </p:nvSpPr>
        <p:spPr>
          <a:xfrm>
            <a:off x="11782569" y="6489514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05A5B2A-FE3A-875D-7B82-81EA1A13C920}"/>
              </a:ext>
            </a:extLst>
          </p:cNvPr>
          <p:cNvGrpSpPr/>
          <p:nvPr/>
        </p:nvGrpSpPr>
        <p:grpSpPr>
          <a:xfrm>
            <a:off x="11557376" y="113737"/>
            <a:ext cx="634621" cy="1719617"/>
            <a:chOff x="11946339" y="491320"/>
            <a:chExt cx="245661" cy="1719617"/>
          </a:xfrm>
          <a:solidFill>
            <a:srgbClr val="272A36"/>
          </a:solidFill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6154874-7122-29C9-6B3F-968986CDE642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78695634-99F2-FDD4-3332-1F7F0BAD712F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00CEE928-D05A-DD8A-E849-1FDC45EEEECB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3022905C-BBFD-7AB1-7E13-3A4435F76231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360A87A-C4DF-06F2-DF64-24385AEC77AF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30D12D5-D575-A200-385E-53E430317FC0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4FBE527-D131-E107-158A-5AAEAABEA4D3}"/>
              </a:ext>
            </a:extLst>
          </p:cNvPr>
          <p:cNvGrpSpPr/>
          <p:nvPr/>
        </p:nvGrpSpPr>
        <p:grpSpPr>
          <a:xfrm>
            <a:off x="11557367" y="4299044"/>
            <a:ext cx="634621" cy="1719617"/>
            <a:chOff x="11946339" y="491320"/>
            <a:chExt cx="245661" cy="1719617"/>
          </a:xfrm>
          <a:solidFill>
            <a:srgbClr val="272A36"/>
          </a:solidFill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6FFD297-845E-1B7D-05B7-00F507E35A76}"/>
                </a:ext>
              </a:extLst>
            </p:cNvPr>
            <p:cNvSpPr/>
            <p:nvPr/>
          </p:nvSpPr>
          <p:spPr>
            <a:xfrm>
              <a:off x="11946340" y="49132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F482616-4B36-0D96-7CFF-E95A4F68FD8D}"/>
                </a:ext>
              </a:extLst>
            </p:cNvPr>
            <p:cNvSpPr/>
            <p:nvPr/>
          </p:nvSpPr>
          <p:spPr>
            <a:xfrm>
              <a:off x="11946339" y="777923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E6905E0-83DB-AAF9-A7AD-099168CA93D2}"/>
                </a:ext>
              </a:extLst>
            </p:cNvPr>
            <p:cNvSpPr/>
            <p:nvPr/>
          </p:nvSpPr>
          <p:spPr>
            <a:xfrm>
              <a:off x="11946340" y="1064526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95C0E6A-D6F1-0C0E-CA66-A06CF4B0E806}"/>
                </a:ext>
              </a:extLst>
            </p:cNvPr>
            <p:cNvSpPr/>
            <p:nvPr/>
          </p:nvSpPr>
          <p:spPr>
            <a:xfrm>
              <a:off x="11946339" y="1364777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8E51D3B-7B56-E675-AB62-0DC9B760B74A}"/>
                </a:ext>
              </a:extLst>
            </p:cNvPr>
            <p:cNvSpPr/>
            <p:nvPr/>
          </p:nvSpPr>
          <p:spPr>
            <a:xfrm>
              <a:off x="11946340" y="1678675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50FF5BC9-4431-5789-FB19-C1482B7CDA1D}"/>
                </a:ext>
              </a:extLst>
            </p:cNvPr>
            <p:cNvSpPr/>
            <p:nvPr/>
          </p:nvSpPr>
          <p:spPr>
            <a:xfrm>
              <a:off x="11946339" y="2019870"/>
              <a:ext cx="245660" cy="1910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38" name="Picture 14" descr="Imagen institucional | Facultad de Educación | Uniandes">
            <a:extLst>
              <a:ext uri="{FF2B5EF4-FFF2-40B4-BE49-F238E27FC236}">
                <a16:creationId xmlns:a16="http://schemas.microsoft.com/office/drawing/2014/main" id="{C7118A6D-AEA6-A10E-7551-99052623A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10596735" y="216171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9">
            <a:extLst>
              <a:ext uri="{FF2B5EF4-FFF2-40B4-BE49-F238E27FC236}">
                <a16:creationId xmlns:a16="http://schemas.microsoft.com/office/drawing/2014/main" id="{65276A39-CD7E-8F95-94DE-07836DF80212}"/>
              </a:ext>
            </a:extLst>
          </p:cNvPr>
          <p:cNvSpPr/>
          <p:nvPr/>
        </p:nvSpPr>
        <p:spPr>
          <a:xfrm>
            <a:off x="1082524" y="2210378"/>
            <a:ext cx="5043424" cy="4485984"/>
          </a:xfrm>
          <a:prstGeom prst="roundRect">
            <a:avLst>
              <a:gd name="adj" fmla="val 1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2" name="Rectangle: Rounded Corners 9">
            <a:extLst>
              <a:ext uri="{FF2B5EF4-FFF2-40B4-BE49-F238E27FC236}">
                <a16:creationId xmlns:a16="http://schemas.microsoft.com/office/drawing/2014/main" id="{4C4FEA47-7AFE-5F37-B2E3-8BDCE2E89526}"/>
              </a:ext>
            </a:extLst>
          </p:cNvPr>
          <p:cNvSpPr/>
          <p:nvPr/>
        </p:nvSpPr>
        <p:spPr>
          <a:xfrm>
            <a:off x="6461483" y="2210379"/>
            <a:ext cx="4734964" cy="1543902"/>
          </a:xfrm>
          <a:prstGeom prst="roundRect">
            <a:avLst>
              <a:gd name="adj" fmla="val 1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3" name="Rectangle: Rounded Corners 9">
            <a:extLst>
              <a:ext uri="{FF2B5EF4-FFF2-40B4-BE49-F238E27FC236}">
                <a16:creationId xmlns:a16="http://schemas.microsoft.com/office/drawing/2014/main" id="{79627AC0-1AD7-CCF4-E040-C35C38562EC3}"/>
              </a:ext>
            </a:extLst>
          </p:cNvPr>
          <p:cNvSpPr/>
          <p:nvPr/>
        </p:nvSpPr>
        <p:spPr>
          <a:xfrm>
            <a:off x="6461482" y="3966036"/>
            <a:ext cx="4734964" cy="2730325"/>
          </a:xfrm>
          <a:prstGeom prst="roundRect">
            <a:avLst>
              <a:gd name="adj" fmla="val 125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4" name="Redondear rectángulo de esquina del mismo lado 1">
            <a:extLst>
              <a:ext uri="{FF2B5EF4-FFF2-40B4-BE49-F238E27FC236}">
                <a16:creationId xmlns:a16="http://schemas.microsoft.com/office/drawing/2014/main" id="{FDB7F63E-BCA4-1584-E296-03CE54341351}"/>
              </a:ext>
            </a:extLst>
          </p:cNvPr>
          <p:cNvSpPr/>
          <p:nvPr/>
        </p:nvSpPr>
        <p:spPr>
          <a:xfrm>
            <a:off x="1255414" y="2047416"/>
            <a:ext cx="2951429" cy="325924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>
                <a:latin typeface="Arial Narrow" panose="020B0606020202030204" pitchFamily="34" charset="0"/>
              </a:rPr>
              <a:t>Negocio</a:t>
            </a:r>
            <a:endParaRPr lang="es-CO" sz="2000" b="1">
              <a:latin typeface="Arial Narrow" panose="020B0606020202030204" pitchFamily="34" charset="0"/>
            </a:endParaRPr>
          </a:p>
        </p:txBody>
      </p:sp>
      <p:sp>
        <p:nvSpPr>
          <p:cNvPr id="45" name="Redondear rectángulo de esquina del mismo lado 8">
            <a:extLst>
              <a:ext uri="{FF2B5EF4-FFF2-40B4-BE49-F238E27FC236}">
                <a16:creationId xmlns:a16="http://schemas.microsoft.com/office/drawing/2014/main" id="{151B43D6-2834-B641-6F5A-4698EDB5EE33}"/>
              </a:ext>
            </a:extLst>
          </p:cNvPr>
          <p:cNvSpPr/>
          <p:nvPr/>
        </p:nvSpPr>
        <p:spPr>
          <a:xfrm>
            <a:off x="6613557" y="2047416"/>
            <a:ext cx="2951429" cy="325924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>
                <a:latin typeface="Arial Narrow" panose="020B0606020202030204" pitchFamily="34" charset="0"/>
              </a:rPr>
              <a:t>Desempeño</a:t>
            </a:r>
            <a:endParaRPr lang="es-CO" sz="2000" b="1">
              <a:latin typeface="Arial Narrow" panose="020B0606020202030204" pitchFamily="34" charset="0"/>
            </a:endParaRPr>
          </a:p>
        </p:txBody>
      </p:sp>
      <p:sp>
        <p:nvSpPr>
          <p:cNvPr id="46" name="Redondear rectángulo de esquina del mismo lado 10">
            <a:extLst>
              <a:ext uri="{FF2B5EF4-FFF2-40B4-BE49-F238E27FC236}">
                <a16:creationId xmlns:a16="http://schemas.microsoft.com/office/drawing/2014/main" id="{C0CDE338-4B5C-4C22-BD54-60BCF9A7DD52}"/>
              </a:ext>
            </a:extLst>
          </p:cNvPr>
          <p:cNvSpPr/>
          <p:nvPr/>
        </p:nvSpPr>
        <p:spPr>
          <a:xfrm>
            <a:off x="6613557" y="3840370"/>
            <a:ext cx="2951429" cy="325924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>
                <a:latin typeface="Arial Narrow" panose="020B0606020202030204" pitchFamily="34" charset="0"/>
              </a:rPr>
              <a:t>Funcional</a:t>
            </a:r>
            <a:endParaRPr lang="es-CO" sz="2000" b="1">
              <a:latin typeface="Arial Narrow" panose="020B0606020202030204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F8AB32A-8966-14C8-3571-A94E1F3FF8B1}"/>
              </a:ext>
            </a:extLst>
          </p:cNvPr>
          <p:cNvSpPr txBox="1"/>
          <p:nvPr/>
        </p:nvSpPr>
        <p:spPr>
          <a:xfrm>
            <a:off x="1554178" y="2373347"/>
            <a:ext cx="4508626" cy="58477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r>
              <a:rPr lang="es-ES" sz="1600">
                <a:latin typeface="Arial Narrow"/>
              </a:rPr>
              <a:t>Aumentar en un 20% la familiaridad sobre la información de obras públicas en el país al público general.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C6EF476-9DA1-7820-7AA1-F82E4FFE4398}"/>
              </a:ext>
            </a:extLst>
          </p:cNvPr>
          <p:cNvSpPr txBox="1"/>
          <p:nvPr/>
        </p:nvSpPr>
        <p:spPr>
          <a:xfrm>
            <a:off x="1554177" y="3699418"/>
            <a:ext cx="4734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Cargar la totalidad de la información de contratos de tipo "Obra“.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8B8BB52-21DA-5B01-4844-360337FB8F19}"/>
              </a:ext>
            </a:extLst>
          </p:cNvPr>
          <p:cNvSpPr txBox="1"/>
          <p:nvPr/>
        </p:nvSpPr>
        <p:spPr>
          <a:xfrm>
            <a:off x="1554176" y="5008083"/>
            <a:ext cx="450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Relacionar las multas  y sanciones con sus contratos y proveedores correspondientes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6B69B4B-C8AB-39BC-9CF8-9F5FA1DD69E0}"/>
              </a:ext>
            </a:extLst>
          </p:cNvPr>
          <p:cNvSpPr txBox="1"/>
          <p:nvPr/>
        </p:nvSpPr>
        <p:spPr>
          <a:xfrm>
            <a:off x="7011481" y="2437413"/>
            <a:ext cx="4045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Desarrollar modelo predictivo que clasifique proyectos futuros como "Exitoso" o "No exitoso"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398ECDD-A81F-B297-A9D7-EC5DD08CC875}"/>
              </a:ext>
            </a:extLst>
          </p:cNvPr>
          <p:cNvSpPr txBox="1"/>
          <p:nvPr/>
        </p:nvSpPr>
        <p:spPr>
          <a:xfrm>
            <a:off x="7011481" y="4183556"/>
            <a:ext cx="4045202" cy="58477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/>
          <a:p>
            <a:r>
              <a:rPr lang="es-ES" sz="1600">
                <a:latin typeface="Arial Narrow"/>
              </a:rPr>
              <a:t>Construir una visualización amigable y fácil de usar en desktop para los usuarios</a:t>
            </a:r>
            <a:endParaRPr lang="es-CO" sz="1600">
              <a:latin typeface="Arial Narrow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AC6CC88-EF32-5F6A-0281-1721C8FC18C4}"/>
              </a:ext>
            </a:extLst>
          </p:cNvPr>
          <p:cNvSpPr txBox="1"/>
          <p:nvPr/>
        </p:nvSpPr>
        <p:spPr>
          <a:xfrm>
            <a:off x="7011481" y="5478544"/>
            <a:ext cx="418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Procesar el </a:t>
            </a:r>
            <a:r>
              <a:rPr lang="es-ES" sz="1600" err="1">
                <a:latin typeface="Arial Narrow" panose="020B0606020202030204" pitchFamily="34" charset="0"/>
              </a:rPr>
              <a:t>dashboard</a:t>
            </a:r>
            <a:r>
              <a:rPr lang="es-ES" sz="1600">
                <a:latin typeface="Arial Narrow" panose="020B0606020202030204" pitchFamily="34" charset="0"/>
              </a:rPr>
              <a:t> rápidamente en todos sus </a:t>
            </a:r>
            <a:r>
              <a:rPr lang="es-ES" sz="1600" err="1">
                <a:latin typeface="Arial Narrow" panose="020B0606020202030204" pitchFamily="34" charset="0"/>
              </a:rPr>
              <a:t>tabs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09D74DF-A179-EBCF-93BA-849A16537750}"/>
              </a:ext>
            </a:extLst>
          </p:cNvPr>
          <p:cNvSpPr txBox="1"/>
          <p:nvPr/>
        </p:nvSpPr>
        <p:spPr>
          <a:xfrm>
            <a:off x="1082523" y="2397097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FFC000"/>
                </a:solidFill>
                <a:latin typeface="Arial Black" panose="020B0A04020102020204" pitchFamily="34" charset="0"/>
              </a:rPr>
              <a:t>1</a:t>
            </a:r>
            <a:endParaRPr lang="es-CO" sz="320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9A2BE66-995D-F46B-6BA2-77B598A03D33}"/>
              </a:ext>
            </a:extLst>
          </p:cNvPr>
          <p:cNvSpPr txBox="1"/>
          <p:nvPr/>
        </p:nvSpPr>
        <p:spPr>
          <a:xfrm>
            <a:off x="1064328" y="3715114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FFC000"/>
                </a:solidFill>
                <a:latin typeface="Arial Black" panose="020B0A04020102020204" pitchFamily="34" charset="0"/>
              </a:rPr>
              <a:t>2</a:t>
            </a:r>
            <a:endParaRPr lang="es-CO" sz="320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ACEDBC4-99D0-9033-F001-BF366871C6A5}"/>
              </a:ext>
            </a:extLst>
          </p:cNvPr>
          <p:cNvSpPr txBox="1"/>
          <p:nvPr/>
        </p:nvSpPr>
        <p:spPr>
          <a:xfrm>
            <a:off x="1082523" y="5025397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FFC000"/>
                </a:solidFill>
                <a:latin typeface="Arial Black" panose="020B0A04020102020204" pitchFamily="34" charset="0"/>
              </a:rPr>
              <a:t>3</a:t>
            </a:r>
            <a:endParaRPr lang="es-CO" sz="320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24D243E-26DF-337B-C850-672261826923}"/>
              </a:ext>
            </a:extLst>
          </p:cNvPr>
          <p:cNvSpPr txBox="1"/>
          <p:nvPr/>
        </p:nvSpPr>
        <p:spPr>
          <a:xfrm>
            <a:off x="6534459" y="2436183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0030A3"/>
                </a:solidFill>
                <a:latin typeface="Arial Black" panose="020B0A04020102020204" pitchFamily="34" charset="0"/>
              </a:rPr>
              <a:t>4</a:t>
            </a:r>
            <a:endParaRPr lang="es-CO" sz="3200">
              <a:solidFill>
                <a:srgbClr val="0030A3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CF5484A-1E85-90B8-D965-EDAA6556EAEE}"/>
              </a:ext>
            </a:extLst>
          </p:cNvPr>
          <p:cNvSpPr txBox="1"/>
          <p:nvPr/>
        </p:nvSpPr>
        <p:spPr>
          <a:xfrm>
            <a:off x="6529713" y="4176686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E90E00"/>
                </a:solidFill>
                <a:latin typeface="Arial Black" panose="020B0A04020102020204" pitchFamily="34" charset="0"/>
              </a:rPr>
              <a:t>5</a:t>
            </a:r>
            <a:endParaRPr lang="es-CO" sz="3200">
              <a:solidFill>
                <a:srgbClr val="E90E0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DE64606-A1B9-A3C8-3C02-071202289AD6}"/>
              </a:ext>
            </a:extLst>
          </p:cNvPr>
          <p:cNvSpPr txBox="1"/>
          <p:nvPr/>
        </p:nvSpPr>
        <p:spPr>
          <a:xfrm>
            <a:off x="6521633" y="5404247"/>
            <a:ext cx="3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E90E00"/>
                </a:solidFill>
                <a:latin typeface="Arial Black" panose="020B0A04020102020204" pitchFamily="34" charset="0"/>
              </a:rPr>
              <a:t>6</a:t>
            </a:r>
            <a:endParaRPr lang="es-CO" sz="3200">
              <a:solidFill>
                <a:srgbClr val="E90E00"/>
              </a:solidFill>
              <a:latin typeface="Arial Black" panose="020B0A04020102020204" pitchFamily="34" charset="0"/>
            </a:endParaRPr>
          </a:p>
        </p:txBody>
      </p:sp>
      <p:pic>
        <p:nvPicPr>
          <p:cNvPr id="59" name="Picture 2" descr="Cronograma y tarifas prueba Saber 11">
            <a:extLst>
              <a:ext uri="{FF2B5EF4-FFF2-40B4-BE49-F238E27FC236}">
                <a16:creationId xmlns:a16="http://schemas.microsoft.com/office/drawing/2014/main" id="{4DD8C13D-E3C9-8755-C499-B2D328170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1585130" y="2972058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ronograma y tarifas prueba Saber 11">
            <a:extLst>
              <a:ext uri="{FF2B5EF4-FFF2-40B4-BE49-F238E27FC236}">
                <a16:creationId xmlns:a16="http://schemas.microsoft.com/office/drawing/2014/main" id="{0340F79B-6FDE-A721-A312-55E79F91A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1599255" y="4326922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ronograma y tarifas prueba Saber 11">
            <a:extLst>
              <a:ext uri="{FF2B5EF4-FFF2-40B4-BE49-F238E27FC236}">
                <a16:creationId xmlns:a16="http://schemas.microsoft.com/office/drawing/2014/main" id="{FDA9BBD3-FFDB-EBA1-9A0F-3DB5BEAC9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1599255" y="5689769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ronograma y tarifas prueba Saber 11">
            <a:extLst>
              <a:ext uri="{FF2B5EF4-FFF2-40B4-BE49-F238E27FC236}">
                <a16:creationId xmlns:a16="http://schemas.microsoft.com/office/drawing/2014/main" id="{50A2888A-514A-D178-A71D-BB933E144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7102252" y="2971436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ronograma y tarifas prueba Saber 11">
            <a:extLst>
              <a:ext uri="{FF2B5EF4-FFF2-40B4-BE49-F238E27FC236}">
                <a16:creationId xmlns:a16="http://schemas.microsoft.com/office/drawing/2014/main" id="{3A7257B3-1180-DDC2-C132-09D3AB79C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7102252" y="4777385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ronograma y tarifas prueba Saber 11">
            <a:extLst>
              <a:ext uri="{FF2B5EF4-FFF2-40B4-BE49-F238E27FC236}">
                <a16:creationId xmlns:a16="http://schemas.microsoft.com/office/drawing/2014/main" id="{B689C79E-0BDA-390F-DFCD-0F051107E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7102252" y="5912145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D2CACD6E-7DB3-FA7B-F28F-13D24956D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374" y="3297839"/>
            <a:ext cx="445737" cy="276715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0B41DB1E-F17A-000B-AD1D-D219F98BA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374" y="4665785"/>
            <a:ext cx="445737" cy="276715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B3F2D2A5-E3FB-7D25-D22A-C8754C925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374" y="6197940"/>
            <a:ext cx="445737" cy="276715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51A0CBDA-81AB-DD4A-7C8D-E289B0085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496" y="3318418"/>
            <a:ext cx="445737" cy="276715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0D20084D-5AC1-6FAD-4194-0EA99F4D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496" y="5119206"/>
            <a:ext cx="445737" cy="276715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D99A2C-7809-3FA1-353E-FCDBA627E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496" y="6319201"/>
            <a:ext cx="445737" cy="27671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8627C8FB-FB8E-F6E4-7827-A4159AD8E219}"/>
              </a:ext>
            </a:extLst>
          </p:cNvPr>
          <p:cNvSpPr txBox="1"/>
          <p:nvPr/>
        </p:nvSpPr>
        <p:spPr>
          <a:xfrm>
            <a:off x="1980329" y="3012857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Encuesta a usuarios antes de usar el tablero y después de usarlo.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A2E8A59-F6FE-E4CB-2F58-958EF2748A4F}"/>
              </a:ext>
            </a:extLst>
          </p:cNvPr>
          <p:cNvSpPr txBox="1"/>
          <p:nvPr/>
        </p:nvSpPr>
        <p:spPr>
          <a:xfrm>
            <a:off x="1980329" y="3288240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Familiaridad 2da encuesta &gt;= Familiaridad 1er encuesta + 20%.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B313F77-F997-03A2-9FAF-D68ECB5D5916}"/>
              </a:ext>
            </a:extLst>
          </p:cNvPr>
          <p:cNvSpPr txBox="1"/>
          <p:nvPr/>
        </p:nvSpPr>
        <p:spPr>
          <a:xfrm>
            <a:off x="1934235" y="4369865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Conteo de fuente de datos contra el </a:t>
            </a:r>
            <a:r>
              <a:rPr lang="es-ES" sz="1200" err="1">
                <a:latin typeface="Arial Narrow" panose="020B0606020202030204" pitchFamily="34" charset="0"/>
              </a:rPr>
              <a:t>datamart</a:t>
            </a:r>
            <a:r>
              <a:rPr lang="es-ES" sz="1200">
                <a:latin typeface="Arial Narrow" panose="020B0606020202030204" pitchFamily="34" charset="0"/>
              </a:rPr>
              <a:t>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483F2D20-9A16-0B77-8F70-5AE7B3686252}"/>
              </a:ext>
            </a:extLst>
          </p:cNvPr>
          <p:cNvSpPr txBox="1"/>
          <p:nvPr/>
        </p:nvSpPr>
        <p:spPr>
          <a:xfrm>
            <a:off x="1956560" y="4654465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El 100% de los contratos deben estar cargados en el </a:t>
            </a:r>
            <a:r>
              <a:rPr lang="es-ES" sz="1200" err="1">
                <a:latin typeface="Arial Narrow" panose="020B0606020202030204" pitchFamily="34" charset="0"/>
              </a:rPr>
              <a:t>datamart</a:t>
            </a:r>
            <a:r>
              <a:rPr lang="es-ES" sz="1200">
                <a:latin typeface="Arial Narrow" panose="020B0606020202030204" pitchFamily="34" charset="0"/>
              </a:rPr>
              <a:t>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299003ED-5E49-5808-BD8D-F9A950DBAD1D}"/>
              </a:ext>
            </a:extLst>
          </p:cNvPr>
          <p:cNvSpPr txBox="1"/>
          <p:nvPr/>
        </p:nvSpPr>
        <p:spPr>
          <a:xfrm>
            <a:off x="1934235" y="5656873"/>
            <a:ext cx="4045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Contar el de número de multas y sanciones contra el total de relaciones realizadas.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4DE71AF-B66F-7A66-0A5F-427D5056FBFD}"/>
              </a:ext>
            </a:extLst>
          </p:cNvPr>
          <p:cNvSpPr txBox="1"/>
          <p:nvPr/>
        </p:nvSpPr>
        <p:spPr>
          <a:xfrm>
            <a:off x="1920110" y="6092019"/>
            <a:ext cx="4045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Número de multas y sanciones disponibles = Número de relaciones realizadas con contratos y proveedores.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BAF073E-FFC1-5BAB-C53E-8CE13D383C67}"/>
              </a:ext>
            </a:extLst>
          </p:cNvPr>
          <p:cNvSpPr txBox="1"/>
          <p:nvPr/>
        </p:nvSpPr>
        <p:spPr>
          <a:xfrm>
            <a:off x="7474903" y="3000474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Cross </a:t>
            </a:r>
            <a:r>
              <a:rPr lang="es-ES" sz="1200" err="1">
                <a:latin typeface="Arial Narrow" panose="020B0606020202030204" pitchFamily="34" charset="0"/>
              </a:rPr>
              <a:t>Validation</a:t>
            </a:r>
            <a:r>
              <a:rPr lang="es-ES" sz="1200">
                <a:latin typeface="Arial Narrow" panose="020B0606020202030204" pitchFamily="34" charset="0"/>
              </a:rPr>
              <a:t>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4280EAE4-508A-1F79-A267-D19D05ED004B}"/>
              </a:ext>
            </a:extLst>
          </p:cNvPr>
          <p:cNvSpPr txBox="1"/>
          <p:nvPr/>
        </p:nvSpPr>
        <p:spPr>
          <a:xfrm>
            <a:off x="7496226" y="3339564"/>
            <a:ext cx="4045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ROC &gt;=0.85.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7EB802D-DD00-7576-9D13-ECCD1BC3EC73}"/>
              </a:ext>
            </a:extLst>
          </p:cNvPr>
          <p:cNvSpPr txBox="1"/>
          <p:nvPr/>
        </p:nvSpPr>
        <p:spPr>
          <a:xfrm>
            <a:off x="7496226" y="4774832"/>
            <a:ext cx="310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Evaluación en escala de 0 a 5.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6ABCF7FE-249D-7557-23E6-DC368F4FD1A2}"/>
              </a:ext>
            </a:extLst>
          </p:cNvPr>
          <p:cNvSpPr txBox="1"/>
          <p:nvPr/>
        </p:nvSpPr>
        <p:spPr>
          <a:xfrm>
            <a:off x="7496226" y="5069465"/>
            <a:ext cx="3028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Calificación promedio &gt;= 70%.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952F0AC-4926-6DEB-96E2-FAC706C22845}"/>
              </a:ext>
            </a:extLst>
          </p:cNvPr>
          <p:cNvSpPr txBox="1"/>
          <p:nvPr/>
        </p:nvSpPr>
        <p:spPr>
          <a:xfrm>
            <a:off x="7496226" y="5955127"/>
            <a:ext cx="339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Pruebas de performance.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628F6FF7-0E44-5515-0141-99069FAA3D0E}"/>
              </a:ext>
            </a:extLst>
          </p:cNvPr>
          <p:cNvSpPr txBox="1"/>
          <p:nvPr/>
        </p:nvSpPr>
        <p:spPr>
          <a:xfrm>
            <a:off x="7496226" y="6231657"/>
            <a:ext cx="339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Arial Narrow" panose="020B0606020202030204" pitchFamily="34" charset="0"/>
              </a:rPr>
              <a:t>Tiempo de carga de todos los </a:t>
            </a:r>
            <a:r>
              <a:rPr lang="es-ES" sz="1200" err="1">
                <a:latin typeface="Arial Narrow" panose="020B0606020202030204" pitchFamily="34" charset="0"/>
              </a:rPr>
              <a:t>tabs</a:t>
            </a:r>
            <a:r>
              <a:rPr lang="es-ES" sz="1200">
                <a:latin typeface="Arial Narrow" panose="020B0606020202030204" pitchFamily="34" charset="0"/>
              </a:rPr>
              <a:t> &lt;= 8 segundos.</a:t>
            </a:r>
            <a:endParaRPr lang="es-CO" sz="1200">
              <a:latin typeface="Arial Narrow" panose="020B0606020202030204" pitchFamily="34" charset="0"/>
            </a:endParaRPr>
          </a:p>
        </p:txBody>
      </p:sp>
      <p:pic>
        <p:nvPicPr>
          <p:cNvPr id="83" name="Picture 2" descr="Cronograma y tarifas prueba Saber 11">
            <a:extLst>
              <a:ext uri="{FF2B5EF4-FFF2-40B4-BE49-F238E27FC236}">
                <a16:creationId xmlns:a16="http://schemas.microsoft.com/office/drawing/2014/main" id="{A585914B-D8E3-8CF1-14FA-33FE81C11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1" b="1955"/>
          <a:stretch/>
        </p:blipFill>
        <p:spPr bwMode="auto">
          <a:xfrm>
            <a:off x="9143658" y="298772"/>
            <a:ext cx="334980" cy="2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4A3005FA-9F19-AD56-A6A9-ED4A1522296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9860" y="676639"/>
            <a:ext cx="445737" cy="276715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FB62B662-87B1-5A58-8AD2-EB7715031065}"/>
              </a:ext>
            </a:extLst>
          </p:cNvPr>
          <p:cNvSpPr txBox="1"/>
          <p:nvPr/>
        </p:nvSpPr>
        <p:spPr>
          <a:xfrm>
            <a:off x="9514631" y="292171"/>
            <a:ext cx="743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Prueba</a:t>
            </a:r>
            <a:endParaRPr lang="es-CO" sz="1600">
              <a:latin typeface="Arial Narrow" panose="020B0606020202030204" pitchFamily="34" charset="0"/>
            </a:endParaRP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2E05410E-201A-1304-861A-814DD88F1726}"/>
              </a:ext>
            </a:extLst>
          </p:cNvPr>
          <p:cNvSpPr txBox="1"/>
          <p:nvPr/>
        </p:nvSpPr>
        <p:spPr>
          <a:xfrm>
            <a:off x="9514631" y="629049"/>
            <a:ext cx="743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Arial Narrow" panose="020B0606020202030204" pitchFamily="34" charset="0"/>
              </a:rPr>
              <a:t>Métrica</a:t>
            </a:r>
            <a:endParaRPr lang="es-CO" sz="1600">
              <a:latin typeface="Arial Narrow" panose="020B0606020202030204" pitchFamily="34" charset="0"/>
            </a:endParaRPr>
          </a:p>
        </p:txBody>
      </p:sp>
      <p:pic>
        <p:nvPicPr>
          <p:cNvPr id="87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05E36CBB-C7B0-65F3-C6F0-013A4DE54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62206" r="69120" b="14523"/>
          <a:stretch/>
        </p:blipFill>
        <p:spPr bwMode="auto">
          <a:xfrm>
            <a:off x="219104" y="298772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38ACEB-6172-6C5D-145C-F2C9A659A59A}"/>
              </a:ext>
            </a:extLst>
          </p:cNvPr>
          <p:cNvSpPr txBox="1"/>
          <p:nvPr/>
        </p:nvSpPr>
        <p:spPr>
          <a:xfrm>
            <a:off x="1082523" y="1240934"/>
            <a:ext cx="740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272A36"/>
                </a:solidFill>
                <a:latin typeface="Arial Narrow" panose="020B0606020202030204" pitchFamily="34" charset="0"/>
              </a:rPr>
              <a:t>Usuario Final: </a:t>
            </a:r>
            <a:r>
              <a:rPr lang="es-ES" sz="3200" dirty="0">
                <a:solidFill>
                  <a:srgbClr val="272A36"/>
                </a:solidFill>
                <a:latin typeface="Arial Narrow" panose="020B0606020202030204" pitchFamily="34" charset="0"/>
              </a:rPr>
              <a:t>Público general</a:t>
            </a:r>
            <a:endParaRPr lang="es-CO" sz="2800" dirty="0">
              <a:solidFill>
                <a:srgbClr val="272A36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A20444-4A7A-6BF1-32A3-99C758F8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04" y="1012494"/>
            <a:ext cx="1028815" cy="90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Vídeo 115">
            <a:hlinkClick r:id="" action="ppaction://media"/>
            <a:extLst>
              <a:ext uri="{FF2B5EF4-FFF2-40B4-BE49-F238E27FC236}">
                <a16:creationId xmlns:a16="http://schemas.microsoft.com/office/drawing/2014/main" id="{4811A79B-5608-1BBD-399E-F004F86FA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7863588" y="258756"/>
            <a:ext cx="834771" cy="8347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22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45"/>
    </mc:Choice>
    <mc:Fallback xmlns="">
      <p:transition spd="slow" advTm="5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6D29849-FE20-AD2C-268D-5D48ECEB4652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4E3DE9-C2F8-01EA-F274-1FB6CDC3FCDC}"/>
              </a:ext>
            </a:extLst>
          </p:cNvPr>
          <p:cNvSpPr/>
          <p:nvPr/>
        </p:nvSpPr>
        <p:spPr>
          <a:xfrm>
            <a:off x="-1" y="274845"/>
            <a:ext cx="973627" cy="824698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46831B-BF34-EFEE-D08F-B608BAB19CDA}"/>
              </a:ext>
            </a:extLst>
          </p:cNvPr>
          <p:cNvSpPr/>
          <p:nvPr/>
        </p:nvSpPr>
        <p:spPr>
          <a:xfrm>
            <a:off x="906647" y="274845"/>
            <a:ext cx="10461938" cy="824698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000" b="1"/>
              <a:t>Esquema Solución Propuesta</a:t>
            </a:r>
            <a:endParaRPr lang="es-CO" sz="4000" b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3982119-AFAF-FFA4-65F0-670CA5490275}"/>
              </a:ext>
            </a:extLst>
          </p:cNvPr>
          <p:cNvSpPr/>
          <p:nvPr/>
        </p:nvSpPr>
        <p:spPr>
          <a:xfrm>
            <a:off x="11534666" y="588745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5DE754-52D2-1970-4C08-B8544F716A07}"/>
              </a:ext>
            </a:extLst>
          </p:cNvPr>
          <p:cNvSpPr/>
          <p:nvPr/>
        </p:nvSpPr>
        <p:spPr>
          <a:xfrm>
            <a:off x="11534665" y="916292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B91D96-FAE2-5FC4-98A6-99561C0D5D52}"/>
              </a:ext>
            </a:extLst>
          </p:cNvPr>
          <p:cNvSpPr/>
          <p:nvPr/>
        </p:nvSpPr>
        <p:spPr>
          <a:xfrm>
            <a:off x="11534665" y="302145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105254-FC46-60F4-2546-DC5C82317899}"/>
              </a:ext>
            </a:extLst>
          </p:cNvPr>
          <p:cNvSpPr/>
          <p:nvPr/>
        </p:nvSpPr>
        <p:spPr>
          <a:xfrm>
            <a:off x="124176" y="6011841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B7520BE-C719-DC65-053B-16AFE57A20A1}"/>
              </a:ext>
            </a:extLst>
          </p:cNvPr>
          <p:cNvSpPr/>
          <p:nvPr/>
        </p:nvSpPr>
        <p:spPr>
          <a:xfrm>
            <a:off x="124177" y="6325739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57E007C-1D5F-9333-991B-E51BE54E6F77}"/>
              </a:ext>
            </a:extLst>
          </p:cNvPr>
          <p:cNvSpPr/>
          <p:nvPr/>
        </p:nvSpPr>
        <p:spPr>
          <a:xfrm>
            <a:off x="124176" y="6666934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09E23D4-EF47-4985-430C-74D16BF47E5B}"/>
              </a:ext>
            </a:extLst>
          </p:cNvPr>
          <p:cNvSpPr/>
          <p:nvPr/>
        </p:nvSpPr>
        <p:spPr>
          <a:xfrm>
            <a:off x="506313" y="6011840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17266F-7D61-2AD1-62B4-01366069086A}"/>
              </a:ext>
            </a:extLst>
          </p:cNvPr>
          <p:cNvSpPr/>
          <p:nvPr/>
        </p:nvSpPr>
        <p:spPr>
          <a:xfrm>
            <a:off x="506314" y="6325738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2E432A-7127-AAE1-1815-4514F13323B8}"/>
              </a:ext>
            </a:extLst>
          </p:cNvPr>
          <p:cNvSpPr/>
          <p:nvPr/>
        </p:nvSpPr>
        <p:spPr>
          <a:xfrm>
            <a:off x="506313" y="6666933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F7FA0B1-0CC8-4179-485E-3362AC173349}"/>
              </a:ext>
            </a:extLst>
          </p:cNvPr>
          <p:cNvSpPr/>
          <p:nvPr/>
        </p:nvSpPr>
        <p:spPr>
          <a:xfrm>
            <a:off x="906647" y="6011840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EC25378-4870-1668-A202-84C71F6912CD}"/>
              </a:ext>
            </a:extLst>
          </p:cNvPr>
          <p:cNvSpPr/>
          <p:nvPr/>
        </p:nvSpPr>
        <p:spPr>
          <a:xfrm>
            <a:off x="906648" y="6325738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719B2EA-6195-E6AF-5078-3ECD522BA395}"/>
              </a:ext>
            </a:extLst>
          </p:cNvPr>
          <p:cNvSpPr/>
          <p:nvPr/>
        </p:nvSpPr>
        <p:spPr>
          <a:xfrm>
            <a:off x="906647" y="6666933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redondeado 3">
            <a:extLst>
              <a:ext uri="{FF2B5EF4-FFF2-40B4-BE49-F238E27FC236}">
                <a16:creationId xmlns:a16="http://schemas.microsoft.com/office/drawing/2014/main" id="{E5537B28-472E-8B17-D9A9-643CCD091F91}"/>
              </a:ext>
            </a:extLst>
          </p:cNvPr>
          <p:cNvSpPr/>
          <p:nvPr/>
        </p:nvSpPr>
        <p:spPr>
          <a:xfrm>
            <a:off x="2893524" y="1509889"/>
            <a:ext cx="7298267" cy="5240868"/>
          </a:xfrm>
          <a:prstGeom prst="roundRect">
            <a:avLst>
              <a:gd name="adj" fmla="val 2451"/>
            </a:avLst>
          </a:prstGeom>
          <a:solidFill>
            <a:srgbClr val="DDF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6" name="Rectángulo redondeado 5">
            <a:extLst>
              <a:ext uri="{FF2B5EF4-FFF2-40B4-BE49-F238E27FC236}">
                <a16:creationId xmlns:a16="http://schemas.microsoft.com/office/drawing/2014/main" id="{34CF5D6D-AB14-0B76-1632-CCA872437E52}"/>
              </a:ext>
            </a:extLst>
          </p:cNvPr>
          <p:cNvSpPr/>
          <p:nvPr/>
        </p:nvSpPr>
        <p:spPr>
          <a:xfrm>
            <a:off x="3189858" y="2284592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7" name="Rectángulo redondeado 6">
            <a:extLst>
              <a:ext uri="{FF2B5EF4-FFF2-40B4-BE49-F238E27FC236}">
                <a16:creationId xmlns:a16="http://schemas.microsoft.com/office/drawing/2014/main" id="{2CE59920-4EC1-CF9D-904D-DC7BFC34D854}"/>
              </a:ext>
            </a:extLst>
          </p:cNvPr>
          <p:cNvSpPr/>
          <p:nvPr/>
        </p:nvSpPr>
        <p:spPr>
          <a:xfrm>
            <a:off x="7981991" y="2284590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8" name="Rectángulo redondeado 7">
            <a:extLst>
              <a:ext uri="{FF2B5EF4-FFF2-40B4-BE49-F238E27FC236}">
                <a16:creationId xmlns:a16="http://schemas.microsoft.com/office/drawing/2014/main" id="{695DD187-C53F-DF22-6F55-F2D1806A19CC}"/>
              </a:ext>
            </a:extLst>
          </p:cNvPr>
          <p:cNvSpPr/>
          <p:nvPr/>
        </p:nvSpPr>
        <p:spPr>
          <a:xfrm>
            <a:off x="5171057" y="2284590"/>
            <a:ext cx="2633131" cy="4254498"/>
          </a:xfrm>
          <a:prstGeom prst="roundRect">
            <a:avLst>
              <a:gd name="adj" fmla="val 24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9" name="Rectángulo redondeado 20">
            <a:extLst>
              <a:ext uri="{FF2B5EF4-FFF2-40B4-BE49-F238E27FC236}">
                <a16:creationId xmlns:a16="http://schemas.microsoft.com/office/drawing/2014/main" id="{83126E1E-A542-E361-D3E6-D9F721C64044}"/>
              </a:ext>
            </a:extLst>
          </p:cNvPr>
          <p:cNvSpPr/>
          <p:nvPr/>
        </p:nvSpPr>
        <p:spPr>
          <a:xfrm>
            <a:off x="7315289" y="2870906"/>
            <a:ext cx="1039230" cy="3395132"/>
          </a:xfrm>
          <a:prstGeom prst="roundRect">
            <a:avLst>
              <a:gd name="adj" fmla="val 245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30" name="Cilindro 29">
            <a:extLst>
              <a:ext uri="{FF2B5EF4-FFF2-40B4-BE49-F238E27FC236}">
                <a16:creationId xmlns:a16="http://schemas.microsoft.com/office/drawing/2014/main" id="{4BC10D38-604B-50BE-7309-B87270F7A5E8}"/>
              </a:ext>
            </a:extLst>
          </p:cNvPr>
          <p:cNvSpPr/>
          <p:nvPr/>
        </p:nvSpPr>
        <p:spPr>
          <a:xfrm>
            <a:off x="3299921" y="4039304"/>
            <a:ext cx="609600" cy="668868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0798B85-FB49-0750-6C53-C7D654F431CD}"/>
              </a:ext>
            </a:extLst>
          </p:cNvPr>
          <p:cNvGrpSpPr/>
          <p:nvPr/>
        </p:nvGrpSpPr>
        <p:grpSpPr>
          <a:xfrm>
            <a:off x="5543587" y="4026597"/>
            <a:ext cx="1413934" cy="1117596"/>
            <a:chOff x="5003798" y="3051394"/>
            <a:chExt cx="1413934" cy="849887"/>
          </a:xfrm>
        </p:grpSpPr>
        <p:sp>
          <p:nvSpPr>
            <p:cNvPr id="32" name="Cilindro 31">
              <a:extLst>
                <a:ext uri="{FF2B5EF4-FFF2-40B4-BE49-F238E27FC236}">
                  <a16:creationId xmlns:a16="http://schemas.microsoft.com/office/drawing/2014/main" id="{E4A04348-56EE-5281-FEAE-2119AE741572}"/>
                </a:ext>
              </a:extLst>
            </p:cNvPr>
            <p:cNvSpPr/>
            <p:nvPr/>
          </p:nvSpPr>
          <p:spPr>
            <a:xfrm>
              <a:off x="5003799" y="3626115"/>
              <a:ext cx="1413933" cy="275166"/>
            </a:xfrm>
            <a:prstGeom prst="can">
              <a:avLst>
                <a:gd name="adj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33" name="Cilindro 32">
              <a:extLst>
                <a:ext uri="{FF2B5EF4-FFF2-40B4-BE49-F238E27FC236}">
                  <a16:creationId xmlns:a16="http://schemas.microsoft.com/office/drawing/2014/main" id="{6C5858A7-BB01-DDF1-4B4D-1D02B9997FC8}"/>
                </a:ext>
              </a:extLst>
            </p:cNvPr>
            <p:cNvSpPr/>
            <p:nvPr/>
          </p:nvSpPr>
          <p:spPr>
            <a:xfrm>
              <a:off x="5003798" y="3242735"/>
              <a:ext cx="1413933" cy="482600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34" name="Cilindro 33">
              <a:extLst>
                <a:ext uri="{FF2B5EF4-FFF2-40B4-BE49-F238E27FC236}">
                  <a16:creationId xmlns:a16="http://schemas.microsoft.com/office/drawing/2014/main" id="{99DEB161-1E57-0797-3A15-749EFD06AA0C}"/>
                </a:ext>
              </a:extLst>
            </p:cNvPr>
            <p:cNvSpPr/>
            <p:nvPr/>
          </p:nvSpPr>
          <p:spPr>
            <a:xfrm>
              <a:off x="5003798" y="3051394"/>
              <a:ext cx="1413933" cy="287867"/>
            </a:xfrm>
            <a:prstGeom prst="ca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</p:grpSp>
      <p:sp>
        <p:nvSpPr>
          <p:cNvPr id="35" name="Cilindro 34">
            <a:extLst>
              <a:ext uri="{FF2B5EF4-FFF2-40B4-BE49-F238E27FC236}">
                <a16:creationId xmlns:a16="http://schemas.microsoft.com/office/drawing/2014/main" id="{A5F04AB7-4E44-EFD3-F0DE-C97F13B548F9}"/>
              </a:ext>
            </a:extLst>
          </p:cNvPr>
          <p:cNvSpPr/>
          <p:nvPr/>
        </p:nvSpPr>
        <p:spPr>
          <a:xfrm>
            <a:off x="8570424" y="4902914"/>
            <a:ext cx="609600" cy="668868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cxnSp>
        <p:nvCxnSpPr>
          <p:cNvPr id="36" name="Conector angular 16">
            <a:extLst>
              <a:ext uri="{FF2B5EF4-FFF2-40B4-BE49-F238E27FC236}">
                <a16:creationId xmlns:a16="http://schemas.microsoft.com/office/drawing/2014/main" id="{7522D518-2CFE-0D68-4250-CD57D0774143}"/>
              </a:ext>
            </a:extLst>
          </p:cNvPr>
          <p:cNvCxnSpPr>
            <a:cxnSpLocks/>
          </p:cNvCxnSpPr>
          <p:nvPr/>
        </p:nvCxnSpPr>
        <p:spPr>
          <a:xfrm>
            <a:off x="3909521" y="4373738"/>
            <a:ext cx="1634066" cy="2217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17">
            <a:extLst>
              <a:ext uri="{FF2B5EF4-FFF2-40B4-BE49-F238E27FC236}">
                <a16:creationId xmlns:a16="http://schemas.microsoft.com/office/drawing/2014/main" id="{AA5CF3F7-3B35-8A7E-F664-B3AF5398EFA5}"/>
              </a:ext>
            </a:extLst>
          </p:cNvPr>
          <p:cNvCxnSpPr>
            <a:cxnSpLocks/>
          </p:cNvCxnSpPr>
          <p:nvPr/>
        </p:nvCxnSpPr>
        <p:spPr>
          <a:xfrm>
            <a:off x="6957522" y="4595517"/>
            <a:ext cx="1612905" cy="641831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617A11C-7A15-56AD-04BC-ECEE412DCEB0}"/>
              </a:ext>
            </a:extLst>
          </p:cNvPr>
          <p:cNvSpPr txBox="1"/>
          <p:nvPr/>
        </p:nvSpPr>
        <p:spPr>
          <a:xfrm>
            <a:off x="5154126" y="2259877"/>
            <a:ext cx="127150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Datawarehouse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Bodega de Datos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D060595-85D7-74C9-F4B1-E42B94476780}"/>
              </a:ext>
            </a:extLst>
          </p:cNvPr>
          <p:cNvSpPr txBox="1"/>
          <p:nvPr/>
        </p:nvSpPr>
        <p:spPr>
          <a:xfrm>
            <a:off x="3189857" y="2259877"/>
            <a:ext cx="1075936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Stagging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Datos por Etapas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DF6619F-BBBE-8F39-7927-0074FA02A5F2}"/>
              </a:ext>
            </a:extLst>
          </p:cNvPr>
          <p:cNvSpPr txBox="1"/>
          <p:nvPr/>
        </p:nvSpPr>
        <p:spPr>
          <a:xfrm>
            <a:off x="3249235" y="4714770"/>
            <a:ext cx="1028590" cy="723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err="1">
                <a:latin typeface="Arial Narrow" panose="020B0606020202030204" pitchFamily="34" charset="0"/>
              </a:rPr>
              <a:t>Stagging</a:t>
            </a:r>
            <a:r>
              <a:rPr lang="es-ES" sz="1100" b="1">
                <a:latin typeface="Arial Narrow" panose="020B0606020202030204" pitchFamily="34" charset="0"/>
              </a:rPr>
              <a:t> </a:t>
            </a:r>
            <a:r>
              <a:rPr lang="es-ES" sz="1100" b="1" err="1">
                <a:latin typeface="Arial Narrow" panose="020B0606020202030204" pitchFamily="34" charset="0"/>
              </a:rPr>
              <a:t>Area</a:t>
            </a:r>
            <a:endParaRPr lang="es-ES" sz="1100" b="1">
              <a:latin typeface="Arial Narrow" panose="020B0606020202030204" pitchFamily="34" charset="0"/>
            </a:endParaRPr>
          </a:p>
          <a:p>
            <a:r>
              <a:rPr lang="es-ES" sz="1001">
                <a:latin typeface="Arial Narrow" panose="020B0606020202030204" pitchFamily="34" charset="0"/>
              </a:rPr>
              <a:t>Área de trabajo de datos por etapas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61379EB-6190-B75D-9DA8-6DFE8B5B61DF}"/>
              </a:ext>
            </a:extLst>
          </p:cNvPr>
          <p:cNvSpPr txBox="1"/>
          <p:nvPr/>
        </p:nvSpPr>
        <p:spPr>
          <a:xfrm>
            <a:off x="5748965" y="5167801"/>
            <a:ext cx="1028590" cy="56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>
                <a:latin typeface="Arial Narrow" panose="020B0606020202030204" pitchFamily="34" charset="0"/>
              </a:rPr>
              <a:t>Data </a:t>
            </a:r>
            <a:r>
              <a:rPr lang="es-ES" sz="1100" b="1" err="1">
                <a:latin typeface="Arial Narrow" panose="020B0606020202030204" pitchFamily="34" charset="0"/>
              </a:rPr>
              <a:t>Vault</a:t>
            </a:r>
            <a:endParaRPr lang="es-ES" sz="1100" b="1">
              <a:latin typeface="Arial Narrow" panose="020B0606020202030204" pitchFamily="34" charset="0"/>
            </a:endParaRPr>
          </a:p>
          <a:p>
            <a:r>
              <a:rPr lang="es-ES" sz="1001">
                <a:latin typeface="Arial Narrow" panose="020B0606020202030204" pitchFamily="34" charset="0"/>
              </a:rPr>
              <a:t>Almacenamiento de datos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B5971B-2C32-AF66-3DD6-DEF42A5D5D65}"/>
              </a:ext>
            </a:extLst>
          </p:cNvPr>
          <p:cNvSpPr txBox="1"/>
          <p:nvPr/>
        </p:nvSpPr>
        <p:spPr>
          <a:xfrm>
            <a:off x="8464552" y="5586600"/>
            <a:ext cx="1315760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>
                <a:latin typeface="Arial Narrow" panose="020B0606020202030204" pitchFamily="34" charset="0"/>
              </a:rPr>
              <a:t>Cube &amp; </a:t>
            </a:r>
            <a:r>
              <a:rPr lang="es-ES" sz="1100" b="1" err="1">
                <a:latin typeface="Arial Narrow" panose="020B0606020202030204" pitchFamily="34" charset="0"/>
              </a:rPr>
              <a:t>Metrics</a:t>
            </a:r>
            <a:endParaRPr lang="es-ES" sz="1100" b="1">
              <a:latin typeface="Arial Narrow" panose="020B0606020202030204" pitchFamily="34" charset="0"/>
            </a:endParaRPr>
          </a:p>
          <a:p>
            <a:r>
              <a:rPr lang="es-ES" sz="1051">
                <a:latin typeface="Arial Narrow" panose="020B0606020202030204" pitchFamily="34" charset="0"/>
              </a:rPr>
              <a:t>Cubo de Información del Modelo en Estrella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DA19F6-9D84-EB64-4F21-754F10B1D246}"/>
              </a:ext>
            </a:extLst>
          </p:cNvPr>
          <p:cNvSpPr txBox="1"/>
          <p:nvPr/>
        </p:nvSpPr>
        <p:spPr>
          <a:xfrm>
            <a:off x="8000903" y="2259877"/>
            <a:ext cx="161294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Information</a:t>
            </a:r>
            <a:r>
              <a:rPr lang="es-ES" sz="1401" b="1">
                <a:latin typeface="Arial Narrow" panose="020B0606020202030204" pitchFamily="34" charset="0"/>
              </a:rPr>
              <a:t> </a:t>
            </a:r>
            <a:r>
              <a:rPr lang="es-ES" sz="1401" b="1" err="1">
                <a:latin typeface="Arial Narrow" panose="020B0606020202030204" pitchFamily="34" charset="0"/>
              </a:rPr>
              <a:t>Delivery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Entrega de </a:t>
            </a:r>
            <a:r>
              <a:rPr lang="es-ES" sz="1100" err="1">
                <a:latin typeface="Arial Narrow" panose="020B0606020202030204" pitchFamily="34" charset="0"/>
              </a:rPr>
              <a:t>Indormación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2A7BD71-09A6-04E6-7DCA-45CF3CAE3302}"/>
              </a:ext>
            </a:extLst>
          </p:cNvPr>
          <p:cNvSpPr txBox="1"/>
          <p:nvPr/>
        </p:nvSpPr>
        <p:spPr>
          <a:xfrm>
            <a:off x="7289893" y="2851112"/>
            <a:ext cx="1064626" cy="56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>
                <a:solidFill>
                  <a:schemeClr val="bg1"/>
                </a:solidFill>
                <a:latin typeface="Arial Narrow" panose="020B0606020202030204" pitchFamily="34" charset="0"/>
              </a:rPr>
              <a:t>Business Rules</a:t>
            </a:r>
          </a:p>
          <a:p>
            <a:r>
              <a:rPr lang="es-ES" sz="1001">
                <a:solidFill>
                  <a:schemeClr val="bg1"/>
                </a:solidFill>
                <a:latin typeface="Arial Narrow" panose="020B0606020202030204" pitchFamily="34" charset="0"/>
              </a:rPr>
              <a:t>Reglas de Negocio</a:t>
            </a:r>
            <a:endParaRPr lang="es-CO" sz="105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Cilindro 44">
            <a:extLst>
              <a:ext uri="{FF2B5EF4-FFF2-40B4-BE49-F238E27FC236}">
                <a16:creationId xmlns:a16="http://schemas.microsoft.com/office/drawing/2014/main" id="{EDBFB611-7BAC-085E-0630-816EB6480E52}"/>
              </a:ext>
            </a:extLst>
          </p:cNvPr>
          <p:cNvSpPr/>
          <p:nvPr/>
        </p:nvSpPr>
        <p:spPr>
          <a:xfrm>
            <a:off x="1543909" y="1782206"/>
            <a:ext cx="609600" cy="668868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cxnSp>
        <p:nvCxnSpPr>
          <p:cNvPr id="46" name="Conector angular 39">
            <a:extLst>
              <a:ext uri="{FF2B5EF4-FFF2-40B4-BE49-F238E27FC236}">
                <a16:creationId xmlns:a16="http://schemas.microsoft.com/office/drawing/2014/main" id="{69C0C5B6-524A-674C-9A10-DCA43BB5F7D6}"/>
              </a:ext>
            </a:extLst>
          </p:cNvPr>
          <p:cNvCxnSpPr>
            <a:cxnSpLocks/>
            <a:stCxn id="45" idx="4"/>
            <a:endCxn id="30" idx="2"/>
          </p:cNvCxnSpPr>
          <p:nvPr/>
        </p:nvCxnSpPr>
        <p:spPr>
          <a:xfrm>
            <a:off x="2153509" y="2116640"/>
            <a:ext cx="1146412" cy="2257098"/>
          </a:xfrm>
          <a:prstGeom prst="bentConnector3">
            <a:avLst>
              <a:gd name="adj1" fmla="val 3320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0B4766D-DD4E-B43D-1A89-B9C0391751D5}"/>
              </a:ext>
            </a:extLst>
          </p:cNvPr>
          <p:cNvSpPr txBox="1"/>
          <p:nvPr/>
        </p:nvSpPr>
        <p:spPr>
          <a:xfrm>
            <a:off x="1450018" y="3245189"/>
            <a:ext cx="1028590" cy="56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>
                <a:latin typeface="Arial Narrow" panose="020B0606020202030204" pitchFamily="34" charset="0"/>
              </a:rPr>
              <a:t>API</a:t>
            </a:r>
          </a:p>
          <a:p>
            <a:r>
              <a:rPr lang="es-ES" sz="1001">
                <a:latin typeface="Arial Narrow" panose="020B0606020202030204" pitchFamily="34" charset="0"/>
              </a:rPr>
              <a:t>Extracción de Contenidos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15E54CD-45B0-5AD7-B6CE-2AC9F6A37E13}"/>
              </a:ext>
            </a:extLst>
          </p:cNvPr>
          <p:cNvSpPr txBox="1"/>
          <p:nvPr/>
        </p:nvSpPr>
        <p:spPr>
          <a:xfrm>
            <a:off x="1297930" y="2487068"/>
            <a:ext cx="11512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err="1">
                <a:latin typeface="Arial Narrow" panose="020B0606020202030204" pitchFamily="34" charset="0"/>
              </a:rPr>
              <a:t>Structures</a:t>
            </a:r>
            <a:r>
              <a:rPr lang="es-ES" sz="1100" b="1">
                <a:latin typeface="Arial Narrow" panose="020B0606020202030204" pitchFamily="34" charset="0"/>
              </a:rPr>
              <a:t> Data</a:t>
            </a:r>
          </a:p>
          <a:p>
            <a:r>
              <a:rPr lang="es-ES" sz="1001">
                <a:latin typeface="Arial Narrow" panose="020B0606020202030204" pitchFamily="34" charset="0"/>
              </a:rPr>
              <a:t>Datos Estructurados</a:t>
            </a:r>
          </a:p>
        </p:txBody>
      </p:sp>
      <p:pic>
        <p:nvPicPr>
          <p:cNvPr id="49" name="Picture 2" descr="Archivo:Power bi logo black.svg - Wikipedia, la enciclopedia libre">
            <a:extLst>
              <a:ext uri="{FF2B5EF4-FFF2-40B4-BE49-F238E27FC236}">
                <a16:creationId xmlns:a16="http://schemas.microsoft.com/office/drawing/2014/main" id="{FF408216-2CBB-7667-6CBC-6CFFA944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41" y="4452058"/>
            <a:ext cx="806784" cy="80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rchivo:Python-logo-notext.svg - Wikipedia, la enciclopedia libre">
            <a:extLst>
              <a:ext uri="{FF2B5EF4-FFF2-40B4-BE49-F238E27FC236}">
                <a16:creationId xmlns:a16="http://schemas.microsoft.com/office/drawing/2014/main" id="{78E7E23C-C81E-9A65-F71F-7E512D1E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189" y="3081227"/>
            <a:ext cx="567211" cy="62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Archivo:Python-logo-notext.svg - Wikipedia, la enciclopedia libre">
            <a:extLst>
              <a:ext uri="{FF2B5EF4-FFF2-40B4-BE49-F238E27FC236}">
                <a16:creationId xmlns:a16="http://schemas.microsoft.com/office/drawing/2014/main" id="{213EF461-6734-E583-6D62-43EB531F4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07" y="3261910"/>
            <a:ext cx="591698" cy="6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angular 49">
            <a:extLst>
              <a:ext uri="{FF2B5EF4-FFF2-40B4-BE49-F238E27FC236}">
                <a16:creationId xmlns:a16="http://schemas.microsoft.com/office/drawing/2014/main" id="{CDAA7E9D-7FF7-68A0-3A87-DD460240C474}"/>
              </a:ext>
            </a:extLst>
          </p:cNvPr>
          <p:cNvCxnSpPr>
            <a:cxnSpLocks/>
          </p:cNvCxnSpPr>
          <p:nvPr/>
        </p:nvCxnSpPr>
        <p:spPr>
          <a:xfrm flipV="1">
            <a:off x="9180027" y="4855450"/>
            <a:ext cx="1772268" cy="3818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angular 58">
            <a:extLst>
              <a:ext uri="{FF2B5EF4-FFF2-40B4-BE49-F238E27FC236}">
                <a16:creationId xmlns:a16="http://schemas.microsoft.com/office/drawing/2014/main" id="{69395873-9E79-10F8-3B48-39283D6483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8447" y="1324103"/>
            <a:ext cx="634604" cy="4770388"/>
          </a:xfrm>
          <a:prstGeom prst="bentConnector2">
            <a:avLst/>
          </a:prstGeom>
          <a:ln w="28575">
            <a:solidFill>
              <a:srgbClr val="00206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498E781-8C7F-D876-CA36-02AB95AB1578}"/>
              </a:ext>
            </a:extLst>
          </p:cNvPr>
          <p:cNvSpPr txBox="1"/>
          <p:nvPr/>
        </p:nvSpPr>
        <p:spPr>
          <a:xfrm>
            <a:off x="10786090" y="5289925"/>
            <a:ext cx="1226745" cy="56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err="1">
                <a:latin typeface="Arial Narrow" panose="020B0606020202030204" pitchFamily="34" charset="0"/>
              </a:rPr>
              <a:t>Visualization</a:t>
            </a:r>
            <a:endParaRPr lang="es-ES" sz="1100" b="1">
              <a:latin typeface="Arial Narrow" panose="020B0606020202030204" pitchFamily="34" charset="0"/>
            </a:endParaRPr>
          </a:p>
          <a:p>
            <a:r>
              <a:rPr lang="es-ES" sz="1001" err="1">
                <a:latin typeface="Arial Narrow" panose="020B0606020202030204" pitchFamily="34" charset="0"/>
              </a:rPr>
              <a:t>Dashboard</a:t>
            </a:r>
            <a:r>
              <a:rPr lang="es-ES" sz="1001">
                <a:latin typeface="Arial Narrow" panose="020B0606020202030204" pitchFamily="34" charset="0"/>
              </a:rPr>
              <a:t> Contratación Pública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7B18597-9E55-9630-118D-AE817F8BC21B}"/>
              </a:ext>
            </a:extLst>
          </p:cNvPr>
          <p:cNvSpPr txBox="1"/>
          <p:nvPr/>
        </p:nvSpPr>
        <p:spPr>
          <a:xfrm>
            <a:off x="10786093" y="3661483"/>
            <a:ext cx="1128620" cy="56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err="1">
                <a:latin typeface="Arial Narrow" panose="020B0606020202030204" pitchFamily="34" charset="0"/>
              </a:rPr>
              <a:t>Modelling</a:t>
            </a:r>
            <a:endParaRPr lang="es-ES" sz="1100" b="1">
              <a:latin typeface="Arial Narrow" panose="020B0606020202030204" pitchFamily="34" charset="0"/>
            </a:endParaRPr>
          </a:p>
          <a:p>
            <a:r>
              <a:rPr lang="es-ES" sz="1001">
                <a:latin typeface="Arial Narrow" panose="020B0606020202030204" pitchFamily="34" charset="0"/>
              </a:rPr>
              <a:t>Aplicación de Modelos Predictivos</a:t>
            </a:r>
            <a:endParaRPr lang="es-CO" sz="1051">
              <a:latin typeface="Arial Narrow" panose="020B0606020202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48C9AE0-EA1A-D4B2-7C2D-B43BAB88B68D}"/>
              </a:ext>
            </a:extLst>
          </p:cNvPr>
          <p:cNvSpPr txBox="1"/>
          <p:nvPr/>
        </p:nvSpPr>
        <p:spPr>
          <a:xfrm>
            <a:off x="2983484" y="1517153"/>
            <a:ext cx="1856597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Solution</a:t>
            </a:r>
            <a:r>
              <a:rPr lang="es-ES" sz="1401" b="1">
                <a:latin typeface="Arial Narrow" panose="020B0606020202030204" pitchFamily="34" charset="0"/>
              </a:rPr>
              <a:t> Project </a:t>
            </a:r>
            <a:r>
              <a:rPr lang="es-ES" sz="1401" b="1" err="1">
                <a:latin typeface="Arial Narrow" panose="020B0606020202030204" pitchFamily="34" charset="0"/>
              </a:rPr>
              <a:t>Degree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Solución al proyecto de grado</a:t>
            </a:r>
            <a:endParaRPr lang="es-CO" sz="1200">
              <a:latin typeface="Arial Narrow" panose="020B0606020202030204" pitchFamily="34" charset="0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74F8AF7-5195-60CD-C33A-D8D7405C28FA}"/>
              </a:ext>
            </a:extLst>
          </p:cNvPr>
          <p:cNvGrpSpPr/>
          <p:nvPr/>
        </p:nvGrpSpPr>
        <p:grpSpPr>
          <a:xfrm>
            <a:off x="6050075" y="4490050"/>
            <a:ext cx="388720" cy="386747"/>
            <a:chOff x="5332742" y="3575663"/>
            <a:chExt cx="388720" cy="386747"/>
          </a:xfrm>
        </p:grpSpPr>
        <p:sp>
          <p:nvSpPr>
            <p:cNvPr id="58" name="Rectángulo redondeado 99">
              <a:extLst>
                <a:ext uri="{FF2B5EF4-FFF2-40B4-BE49-F238E27FC236}">
                  <a16:creationId xmlns:a16="http://schemas.microsoft.com/office/drawing/2014/main" id="{BF1EFBD8-8CF6-1D27-EDD1-5010E1F3C614}"/>
                </a:ext>
              </a:extLst>
            </p:cNvPr>
            <p:cNvSpPr/>
            <p:nvPr/>
          </p:nvSpPr>
          <p:spPr>
            <a:xfrm>
              <a:off x="5432437" y="3677724"/>
              <a:ext cx="196838" cy="17249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59" name="Rectángulo redondeado 104">
              <a:extLst>
                <a:ext uri="{FF2B5EF4-FFF2-40B4-BE49-F238E27FC236}">
                  <a16:creationId xmlns:a16="http://schemas.microsoft.com/office/drawing/2014/main" id="{D298A95C-72FA-E7ED-7681-C6F1F00ACC5A}"/>
                </a:ext>
              </a:extLst>
            </p:cNvPr>
            <p:cNvSpPr/>
            <p:nvPr/>
          </p:nvSpPr>
          <p:spPr>
            <a:xfrm>
              <a:off x="5491568" y="3877015"/>
              <a:ext cx="78576" cy="8539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60" name="Rectángulo redondeado 106">
              <a:extLst>
                <a:ext uri="{FF2B5EF4-FFF2-40B4-BE49-F238E27FC236}">
                  <a16:creationId xmlns:a16="http://schemas.microsoft.com/office/drawing/2014/main" id="{8AF6E528-1FDC-5B0F-8FBE-D06AC94793AA}"/>
                </a:ext>
              </a:extLst>
            </p:cNvPr>
            <p:cNvSpPr/>
            <p:nvPr/>
          </p:nvSpPr>
          <p:spPr>
            <a:xfrm>
              <a:off x="5652679" y="3734869"/>
              <a:ext cx="68783" cy="7642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61" name="Rectángulo redondeado 107">
              <a:extLst>
                <a:ext uri="{FF2B5EF4-FFF2-40B4-BE49-F238E27FC236}">
                  <a16:creationId xmlns:a16="http://schemas.microsoft.com/office/drawing/2014/main" id="{F8BA0455-AFCB-0AE5-B9FE-363AC3574EA5}"/>
                </a:ext>
              </a:extLst>
            </p:cNvPr>
            <p:cNvSpPr/>
            <p:nvPr/>
          </p:nvSpPr>
          <p:spPr>
            <a:xfrm>
              <a:off x="5332742" y="3725554"/>
              <a:ext cx="68780" cy="7579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  <p:sp>
          <p:nvSpPr>
            <p:cNvPr id="62" name="Rectángulo redondeado 108">
              <a:extLst>
                <a:ext uri="{FF2B5EF4-FFF2-40B4-BE49-F238E27FC236}">
                  <a16:creationId xmlns:a16="http://schemas.microsoft.com/office/drawing/2014/main" id="{4796E8A0-61A8-ED02-5333-61B9C29031DB}"/>
                </a:ext>
              </a:extLst>
            </p:cNvPr>
            <p:cNvSpPr/>
            <p:nvPr/>
          </p:nvSpPr>
          <p:spPr>
            <a:xfrm>
              <a:off x="5486617" y="3575663"/>
              <a:ext cx="88477" cy="8441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1"/>
            </a:p>
          </p:txBody>
        </p:sp>
      </p:grpSp>
      <p:pic>
        <p:nvPicPr>
          <p:cNvPr id="64" name="Picture 6" descr="Datos abiertos">
            <a:extLst>
              <a:ext uri="{FF2B5EF4-FFF2-40B4-BE49-F238E27FC236}">
                <a16:creationId xmlns:a16="http://schemas.microsoft.com/office/drawing/2014/main" id="{E8B7809D-30CB-378C-DC4C-51D1A488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26" y="1127530"/>
            <a:ext cx="2004408" cy="72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241BFB14-CC03-1A31-EC41-348B03220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3" t="26599" r="8166" b="50130"/>
          <a:stretch/>
        </p:blipFill>
        <p:spPr bwMode="auto">
          <a:xfrm>
            <a:off x="60690" y="293733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18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ángulo redondeado 5">
            <a:extLst>
              <a:ext uri="{FF2B5EF4-FFF2-40B4-BE49-F238E27FC236}">
                <a16:creationId xmlns:a16="http://schemas.microsoft.com/office/drawing/2014/main" id="{591AC3DD-0BB3-7111-4B52-F1563DC50705}"/>
              </a:ext>
            </a:extLst>
          </p:cNvPr>
          <p:cNvSpPr/>
          <p:nvPr/>
        </p:nvSpPr>
        <p:spPr>
          <a:xfrm>
            <a:off x="1199433" y="1436321"/>
            <a:ext cx="10868390" cy="5146833"/>
          </a:xfrm>
          <a:prstGeom prst="roundRect">
            <a:avLst>
              <a:gd name="adj" fmla="val 245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4" name="Rectángulo redondeado 5">
            <a:extLst>
              <a:ext uri="{FF2B5EF4-FFF2-40B4-BE49-F238E27FC236}">
                <a16:creationId xmlns:a16="http://schemas.microsoft.com/office/drawing/2014/main" id="{C32F8BFA-1E1A-67D1-5FE4-7644E387B729}"/>
              </a:ext>
            </a:extLst>
          </p:cNvPr>
          <p:cNvSpPr/>
          <p:nvPr/>
        </p:nvSpPr>
        <p:spPr>
          <a:xfrm>
            <a:off x="1370602" y="2200502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BF9F385-7011-2ADE-C1D4-B70E6FAC6803}"/>
              </a:ext>
            </a:extLst>
          </p:cNvPr>
          <p:cNvSpPr txBox="1"/>
          <p:nvPr/>
        </p:nvSpPr>
        <p:spPr>
          <a:xfrm>
            <a:off x="1370600" y="2175787"/>
            <a:ext cx="1513977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Structured</a:t>
            </a:r>
            <a:r>
              <a:rPr lang="es-ES" sz="1401" b="1">
                <a:latin typeface="Arial Narrow" panose="020B0606020202030204" pitchFamily="34" charset="0"/>
              </a:rPr>
              <a:t> Data</a:t>
            </a:r>
          </a:p>
          <a:p>
            <a:r>
              <a:rPr lang="es-CO" sz="1100">
                <a:latin typeface="Arial Narrow" panose="020B0606020202030204" pitchFamily="34" charset="0"/>
              </a:rPr>
              <a:t>Datos estructurados contratación</a:t>
            </a:r>
            <a:endParaRPr lang="es-CO" sz="1200">
              <a:latin typeface="Arial Narrow" panose="020B0606020202030204" pitchFamily="34" charset="0"/>
            </a:endParaRPr>
          </a:p>
          <a:p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C4FFA16A-922C-2584-1BDA-C431096018BD}"/>
              </a:ext>
            </a:extLst>
          </p:cNvPr>
          <p:cNvSpPr/>
          <p:nvPr/>
        </p:nvSpPr>
        <p:spPr>
          <a:xfrm>
            <a:off x="10199695" y="2200500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B38708-B8E2-EB4F-4001-7A65210A429E}"/>
              </a:ext>
            </a:extLst>
          </p:cNvPr>
          <p:cNvSpPr txBox="1"/>
          <p:nvPr/>
        </p:nvSpPr>
        <p:spPr>
          <a:xfrm>
            <a:off x="10218607" y="2175787"/>
            <a:ext cx="161294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Visualization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 err="1">
                <a:latin typeface="Arial Narrow" panose="020B0606020202030204" pitchFamily="34" charset="0"/>
              </a:rPr>
              <a:t>Dashboard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6D29849-FE20-AD2C-268D-5D48ECEB4652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4E3DE9-C2F8-01EA-F274-1FB6CDC3FCDC}"/>
              </a:ext>
            </a:extLst>
          </p:cNvPr>
          <p:cNvSpPr/>
          <p:nvPr/>
        </p:nvSpPr>
        <p:spPr>
          <a:xfrm>
            <a:off x="-1" y="274845"/>
            <a:ext cx="973627" cy="824698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46831B-BF34-EFEE-D08F-B608BAB19CDA}"/>
              </a:ext>
            </a:extLst>
          </p:cNvPr>
          <p:cNvSpPr/>
          <p:nvPr/>
        </p:nvSpPr>
        <p:spPr>
          <a:xfrm>
            <a:off x="906647" y="274845"/>
            <a:ext cx="10461938" cy="824698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000" b="1"/>
              <a:t>Esquema Solución Propuesta</a:t>
            </a:r>
            <a:endParaRPr lang="es-CO" sz="4000" b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3982119-AFAF-FFA4-65F0-670CA5490275}"/>
              </a:ext>
            </a:extLst>
          </p:cNvPr>
          <p:cNvSpPr/>
          <p:nvPr/>
        </p:nvSpPr>
        <p:spPr>
          <a:xfrm>
            <a:off x="11534666" y="588745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5DE754-52D2-1970-4C08-B8544F716A07}"/>
              </a:ext>
            </a:extLst>
          </p:cNvPr>
          <p:cNvSpPr/>
          <p:nvPr/>
        </p:nvSpPr>
        <p:spPr>
          <a:xfrm>
            <a:off x="11534665" y="916292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B91D96-FAE2-5FC4-98A6-99561C0D5D52}"/>
              </a:ext>
            </a:extLst>
          </p:cNvPr>
          <p:cNvSpPr/>
          <p:nvPr/>
        </p:nvSpPr>
        <p:spPr>
          <a:xfrm>
            <a:off x="11534665" y="302145"/>
            <a:ext cx="641445" cy="142309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105254-FC46-60F4-2546-DC5C82317899}"/>
              </a:ext>
            </a:extLst>
          </p:cNvPr>
          <p:cNvSpPr/>
          <p:nvPr/>
        </p:nvSpPr>
        <p:spPr>
          <a:xfrm>
            <a:off x="124176" y="6011841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B7520BE-C719-DC65-053B-16AFE57A20A1}"/>
              </a:ext>
            </a:extLst>
          </p:cNvPr>
          <p:cNvSpPr/>
          <p:nvPr/>
        </p:nvSpPr>
        <p:spPr>
          <a:xfrm>
            <a:off x="124177" y="6325739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57E007C-1D5F-9333-991B-E51BE54E6F77}"/>
              </a:ext>
            </a:extLst>
          </p:cNvPr>
          <p:cNvSpPr/>
          <p:nvPr/>
        </p:nvSpPr>
        <p:spPr>
          <a:xfrm>
            <a:off x="124176" y="6666934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09E23D4-EF47-4985-430C-74D16BF47E5B}"/>
              </a:ext>
            </a:extLst>
          </p:cNvPr>
          <p:cNvSpPr/>
          <p:nvPr/>
        </p:nvSpPr>
        <p:spPr>
          <a:xfrm>
            <a:off x="506313" y="6011840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17266F-7D61-2AD1-62B4-01366069086A}"/>
              </a:ext>
            </a:extLst>
          </p:cNvPr>
          <p:cNvSpPr/>
          <p:nvPr/>
        </p:nvSpPr>
        <p:spPr>
          <a:xfrm>
            <a:off x="506314" y="6325738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2E432A-7127-AAE1-1815-4514F13323B8}"/>
              </a:ext>
            </a:extLst>
          </p:cNvPr>
          <p:cNvSpPr/>
          <p:nvPr/>
        </p:nvSpPr>
        <p:spPr>
          <a:xfrm>
            <a:off x="506313" y="6666933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F7FA0B1-0CC8-4179-485E-3362AC173349}"/>
              </a:ext>
            </a:extLst>
          </p:cNvPr>
          <p:cNvSpPr/>
          <p:nvPr/>
        </p:nvSpPr>
        <p:spPr>
          <a:xfrm>
            <a:off x="906647" y="6011840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EC25378-4870-1668-A202-84C71F6912CD}"/>
              </a:ext>
            </a:extLst>
          </p:cNvPr>
          <p:cNvSpPr/>
          <p:nvPr/>
        </p:nvSpPr>
        <p:spPr>
          <a:xfrm>
            <a:off x="906648" y="6325738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719B2EA-6195-E6AF-5078-3ECD522BA395}"/>
              </a:ext>
            </a:extLst>
          </p:cNvPr>
          <p:cNvSpPr/>
          <p:nvPr/>
        </p:nvSpPr>
        <p:spPr>
          <a:xfrm>
            <a:off x="906647" y="6666933"/>
            <a:ext cx="202731" cy="16960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redondeado 5">
            <a:extLst>
              <a:ext uri="{FF2B5EF4-FFF2-40B4-BE49-F238E27FC236}">
                <a16:creationId xmlns:a16="http://schemas.microsoft.com/office/drawing/2014/main" id="{34CF5D6D-AB14-0B76-1632-CCA872437E52}"/>
              </a:ext>
            </a:extLst>
          </p:cNvPr>
          <p:cNvSpPr/>
          <p:nvPr/>
        </p:nvSpPr>
        <p:spPr>
          <a:xfrm>
            <a:off x="3363282" y="2205762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7" name="Rectángulo redondeado 6">
            <a:extLst>
              <a:ext uri="{FF2B5EF4-FFF2-40B4-BE49-F238E27FC236}">
                <a16:creationId xmlns:a16="http://schemas.microsoft.com/office/drawing/2014/main" id="{2CE59920-4EC1-CF9D-904D-DC7BFC34D854}"/>
              </a:ext>
            </a:extLst>
          </p:cNvPr>
          <p:cNvSpPr/>
          <p:nvPr/>
        </p:nvSpPr>
        <p:spPr>
          <a:xfrm>
            <a:off x="8155415" y="2205760"/>
            <a:ext cx="1786466" cy="4254498"/>
          </a:xfrm>
          <a:prstGeom prst="roundRect">
            <a:avLst>
              <a:gd name="adj" fmla="val 24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28" name="Rectángulo redondeado 7">
            <a:extLst>
              <a:ext uri="{FF2B5EF4-FFF2-40B4-BE49-F238E27FC236}">
                <a16:creationId xmlns:a16="http://schemas.microsoft.com/office/drawing/2014/main" id="{695DD187-C53F-DF22-6F55-F2D1806A19CC}"/>
              </a:ext>
            </a:extLst>
          </p:cNvPr>
          <p:cNvSpPr/>
          <p:nvPr/>
        </p:nvSpPr>
        <p:spPr>
          <a:xfrm>
            <a:off x="5344481" y="2205760"/>
            <a:ext cx="2633131" cy="4254498"/>
          </a:xfrm>
          <a:prstGeom prst="roundRect">
            <a:avLst>
              <a:gd name="adj" fmla="val 24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617A11C-7A15-56AD-04BC-ECEE412DCEB0}"/>
              </a:ext>
            </a:extLst>
          </p:cNvPr>
          <p:cNvSpPr txBox="1"/>
          <p:nvPr/>
        </p:nvSpPr>
        <p:spPr>
          <a:xfrm>
            <a:off x="5327549" y="2181047"/>
            <a:ext cx="1710133" cy="67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>
                <a:latin typeface="Arial Narrow" panose="020B0606020202030204" pitchFamily="34" charset="0"/>
              </a:rPr>
              <a:t>Data </a:t>
            </a:r>
            <a:r>
              <a:rPr lang="es-ES" sz="1401" b="1" err="1">
                <a:latin typeface="Arial Narrow" panose="020B0606020202030204" pitchFamily="34" charset="0"/>
              </a:rPr>
              <a:t>Strucure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CO" sz="1200">
                <a:latin typeface="Arial Narrow" panose="020B0606020202030204" pitchFamily="34" charset="0"/>
              </a:rPr>
              <a:t>Modelo de Datos</a:t>
            </a:r>
            <a:endParaRPr lang="es-CO" sz="1400">
              <a:latin typeface="Arial Narrow" panose="020B0606020202030204" pitchFamily="34" charset="0"/>
            </a:endParaRPr>
          </a:p>
          <a:p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D060595-85D7-74C9-F4B1-E42B94476780}"/>
              </a:ext>
            </a:extLst>
          </p:cNvPr>
          <p:cNvSpPr txBox="1"/>
          <p:nvPr/>
        </p:nvSpPr>
        <p:spPr>
          <a:xfrm>
            <a:off x="3363281" y="2181047"/>
            <a:ext cx="1239110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>
                <a:latin typeface="Arial Narrow" panose="020B0606020202030204" pitchFamily="34" charset="0"/>
              </a:rPr>
              <a:t>API</a:t>
            </a:r>
          </a:p>
          <a:p>
            <a:r>
              <a:rPr lang="es-ES" sz="1100">
                <a:latin typeface="Arial Narrow" panose="020B0606020202030204" pitchFamily="34" charset="0"/>
              </a:rPr>
              <a:t>Extracción de Contenidos</a:t>
            </a:r>
            <a:endParaRPr lang="es-CO" sz="1200">
              <a:latin typeface="Arial Narrow" panose="020B0606020202030204" pitchFamily="34" charset="0"/>
            </a:endParaRPr>
          </a:p>
          <a:p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DA19F6-9D84-EB64-4F21-754F10B1D246}"/>
              </a:ext>
            </a:extLst>
          </p:cNvPr>
          <p:cNvSpPr txBox="1"/>
          <p:nvPr/>
        </p:nvSpPr>
        <p:spPr>
          <a:xfrm>
            <a:off x="8174327" y="2181047"/>
            <a:ext cx="1612942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Modelling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Aplicación de modelos Predictivos</a:t>
            </a:r>
            <a:endParaRPr lang="es-CO" sz="1200">
              <a:latin typeface="Arial Narrow" panose="020B0606020202030204" pitchFamily="34" charset="0"/>
            </a:endParaRPr>
          </a:p>
        </p:txBody>
      </p:sp>
      <p:sp>
        <p:nvSpPr>
          <p:cNvPr id="45" name="Cilindro 44">
            <a:extLst>
              <a:ext uri="{FF2B5EF4-FFF2-40B4-BE49-F238E27FC236}">
                <a16:creationId xmlns:a16="http://schemas.microsoft.com/office/drawing/2014/main" id="{EDBFB611-7BAC-085E-0630-816EB6480E52}"/>
              </a:ext>
            </a:extLst>
          </p:cNvPr>
          <p:cNvSpPr/>
          <p:nvPr/>
        </p:nvSpPr>
        <p:spPr>
          <a:xfrm>
            <a:off x="1866128" y="3516827"/>
            <a:ext cx="884839" cy="831124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1"/>
          </a:p>
        </p:txBody>
      </p:sp>
      <p:pic>
        <p:nvPicPr>
          <p:cNvPr id="49" name="Picture 2" descr="Archivo:Power bi logo black.svg - Wikipedia, la enciclopedia libre">
            <a:extLst>
              <a:ext uri="{FF2B5EF4-FFF2-40B4-BE49-F238E27FC236}">
                <a16:creationId xmlns:a16="http://schemas.microsoft.com/office/drawing/2014/main" id="{FF408216-2CBB-7667-6CBC-6CFFA944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866" y="3133940"/>
            <a:ext cx="806784" cy="80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Archivo:Python-logo-notext.svg - Wikipedia, la enciclopedia libre">
            <a:extLst>
              <a:ext uri="{FF2B5EF4-FFF2-40B4-BE49-F238E27FC236}">
                <a16:creationId xmlns:a16="http://schemas.microsoft.com/office/drawing/2014/main" id="{213EF461-6734-E583-6D62-43EB531F4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73" y="3874847"/>
            <a:ext cx="900332" cy="98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D48C9AE0-EA1A-D4B2-7C2D-B43BAB88B68D}"/>
              </a:ext>
            </a:extLst>
          </p:cNvPr>
          <p:cNvSpPr txBox="1"/>
          <p:nvPr/>
        </p:nvSpPr>
        <p:spPr>
          <a:xfrm>
            <a:off x="1245407" y="1469403"/>
            <a:ext cx="1856597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1" b="1" err="1">
                <a:latin typeface="Arial Narrow" panose="020B0606020202030204" pitchFamily="34" charset="0"/>
              </a:rPr>
              <a:t>Solution</a:t>
            </a:r>
            <a:r>
              <a:rPr lang="es-ES" sz="1401" b="1">
                <a:latin typeface="Arial Narrow" panose="020B0606020202030204" pitchFamily="34" charset="0"/>
              </a:rPr>
              <a:t> Project </a:t>
            </a:r>
            <a:r>
              <a:rPr lang="es-ES" sz="1401" b="1" err="1">
                <a:latin typeface="Arial Narrow" panose="020B0606020202030204" pitchFamily="34" charset="0"/>
              </a:rPr>
              <a:t>Degree</a:t>
            </a:r>
            <a:endParaRPr lang="es-ES" sz="1401" b="1">
              <a:latin typeface="Arial Narrow" panose="020B0606020202030204" pitchFamily="34" charset="0"/>
            </a:endParaRPr>
          </a:p>
          <a:p>
            <a:r>
              <a:rPr lang="es-ES" sz="1100">
                <a:latin typeface="Arial Narrow" panose="020B0606020202030204" pitchFamily="34" charset="0"/>
              </a:rPr>
              <a:t>Solución al proyecto de grado</a:t>
            </a:r>
            <a:endParaRPr lang="es-CO" sz="1200">
              <a:latin typeface="Arial Narrow" panose="020B0606020202030204" pitchFamily="34" charset="0"/>
            </a:endParaRPr>
          </a:p>
        </p:txBody>
      </p:sp>
      <p:pic>
        <p:nvPicPr>
          <p:cNvPr id="64" name="Picture 6" descr="Datos abiertos">
            <a:extLst>
              <a:ext uri="{FF2B5EF4-FFF2-40B4-BE49-F238E27FC236}">
                <a16:creationId xmlns:a16="http://schemas.microsoft.com/office/drawing/2014/main" id="{E8B7809D-30CB-378C-DC4C-51D1A488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47" y="4417233"/>
            <a:ext cx="2004408" cy="72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241BFB14-CC03-1A31-EC41-348B03220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3" t="26599" r="8166" b="50130"/>
          <a:stretch/>
        </p:blipFill>
        <p:spPr bwMode="auto">
          <a:xfrm>
            <a:off x="60690" y="293733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11FCF0-A0A4-E0DA-2BB7-DFB0EA156B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234" t="20685" r="15315"/>
          <a:stretch/>
        </p:blipFill>
        <p:spPr>
          <a:xfrm>
            <a:off x="5463370" y="2718512"/>
            <a:ext cx="2453366" cy="1780330"/>
          </a:xfrm>
          <a:prstGeom prst="rect">
            <a:avLst/>
          </a:prstGeom>
        </p:spPr>
      </p:pic>
      <p:pic>
        <p:nvPicPr>
          <p:cNvPr id="6" name="Picture 4" descr="Archivo:Python-logo-notext.svg - Wikipedia, la enciclopedia libre">
            <a:extLst>
              <a:ext uri="{FF2B5EF4-FFF2-40B4-BE49-F238E27FC236}">
                <a16:creationId xmlns:a16="http://schemas.microsoft.com/office/drawing/2014/main" id="{E13DCDE9-1613-F781-AEAD-EBD9590D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92" y="3118658"/>
            <a:ext cx="900332" cy="98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4A726D6-483B-774B-D1B0-22D559BCFD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025" t="16809" r="3641" b="24828"/>
          <a:stretch/>
        </p:blipFill>
        <p:spPr>
          <a:xfrm>
            <a:off x="10503044" y="4327749"/>
            <a:ext cx="1374745" cy="1152295"/>
          </a:xfrm>
          <a:prstGeom prst="rect">
            <a:avLst/>
          </a:prstGeom>
        </p:spPr>
      </p:pic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C864BFD2-6937-D496-5026-8683E1115582}"/>
              </a:ext>
            </a:extLst>
          </p:cNvPr>
          <p:cNvSpPr/>
          <p:nvPr/>
        </p:nvSpPr>
        <p:spPr>
          <a:xfrm>
            <a:off x="3040084" y="4046506"/>
            <a:ext cx="552076" cy="4750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Flecha: a la derecha 68">
            <a:extLst>
              <a:ext uri="{FF2B5EF4-FFF2-40B4-BE49-F238E27FC236}">
                <a16:creationId xmlns:a16="http://schemas.microsoft.com/office/drawing/2014/main" id="{2044DDF2-6C41-DCE1-8C54-2DB748CBD1BC}"/>
              </a:ext>
            </a:extLst>
          </p:cNvPr>
          <p:cNvSpPr/>
          <p:nvPr/>
        </p:nvSpPr>
        <p:spPr>
          <a:xfrm>
            <a:off x="4703862" y="4253833"/>
            <a:ext cx="552076" cy="17342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Flecha: a la derecha 69">
            <a:extLst>
              <a:ext uri="{FF2B5EF4-FFF2-40B4-BE49-F238E27FC236}">
                <a16:creationId xmlns:a16="http://schemas.microsoft.com/office/drawing/2014/main" id="{A673C019-1E79-889A-E8C1-F06EC2EA57DC}"/>
              </a:ext>
            </a:extLst>
          </p:cNvPr>
          <p:cNvSpPr/>
          <p:nvPr/>
        </p:nvSpPr>
        <p:spPr>
          <a:xfrm>
            <a:off x="7897602" y="3246091"/>
            <a:ext cx="752601" cy="1883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Flecha: a la derecha 70">
            <a:extLst>
              <a:ext uri="{FF2B5EF4-FFF2-40B4-BE49-F238E27FC236}">
                <a16:creationId xmlns:a16="http://schemas.microsoft.com/office/drawing/2014/main" id="{52842597-CD53-D424-F15D-CED91F9368CC}"/>
              </a:ext>
            </a:extLst>
          </p:cNvPr>
          <p:cNvSpPr/>
          <p:nvPr/>
        </p:nvSpPr>
        <p:spPr>
          <a:xfrm>
            <a:off x="8447754" y="4867374"/>
            <a:ext cx="2057208" cy="18738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84368B3A-B185-0BCE-8B50-FCE9FCF8F4D2}"/>
              </a:ext>
            </a:extLst>
          </p:cNvPr>
          <p:cNvSpPr/>
          <p:nvPr/>
        </p:nvSpPr>
        <p:spPr>
          <a:xfrm>
            <a:off x="9731009" y="3534212"/>
            <a:ext cx="552076" cy="1783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a la derecha 68">
            <a:extLst>
              <a:ext uri="{FF2B5EF4-FFF2-40B4-BE49-F238E27FC236}">
                <a16:creationId xmlns:a16="http://schemas.microsoft.com/office/drawing/2014/main" id="{2DB15320-6722-1771-F39A-ACB514FD6FC7}"/>
              </a:ext>
            </a:extLst>
          </p:cNvPr>
          <p:cNvSpPr/>
          <p:nvPr/>
        </p:nvSpPr>
        <p:spPr>
          <a:xfrm rot="-5400000">
            <a:off x="4939480" y="3958057"/>
            <a:ext cx="652338" cy="1834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: a la derecha 68">
            <a:extLst>
              <a:ext uri="{FF2B5EF4-FFF2-40B4-BE49-F238E27FC236}">
                <a16:creationId xmlns:a16="http://schemas.microsoft.com/office/drawing/2014/main" id="{13DCF5AB-25C4-C98C-3AB0-8C2F648707F5}"/>
              </a:ext>
            </a:extLst>
          </p:cNvPr>
          <p:cNvSpPr/>
          <p:nvPr/>
        </p:nvSpPr>
        <p:spPr>
          <a:xfrm>
            <a:off x="5255308" y="3612148"/>
            <a:ext cx="201155" cy="1834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: a la derecha 69">
            <a:extLst>
              <a:ext uri="{FF2B5EF4-FFF2-40B4-BE49-F238E27FC236}">
                <a16:creationId xmlns:a16="http://schemas.microsoft.com/office/drawing/2014/main" id="{6A9FFDFC-9648-187A-E22B-DB6F70B0F0E4}"/>
              </a:ext>
            </a:extLst>
          </p:cNvPr>
          <p:cNvSpPr/>
          <p:nvPr/>
        </p:nvSpPr>
        <p:spPr>
          <a:xfrm>
            <a:off x="7897601" y="3757433"/>
            <a:ext cx="552076" cy="1783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: a la derecha 68">
            <a:extLst>
              <a:ext uri="{FF2B5EF4-FFF2-40B4-BE49-F238E27FC236}">
                <a16:creationId xmlns:a16="http://schemas.microsoft.com/office/drawing/2014/main" id="{138AE464-7C04-DA10-C7F1-4914506D01FF}"/>
              </a:ext>
            </a:extLst>
          </p:cNvPr>
          <p:cNvSpPr/>
          <p:nvPr/>
        </p:nvSpPr>
        <p:spPr>
          <a:xfrm rot="-5400000" flipH="1">
            <a:off x="7872805" y="4313991"/>
            <a:ext cx="1132346" cy="19347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F0451502-C2B7-C06C-1DB9-D0A8932B1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6768" y="4979969"/>
            <a:ext cx="2061410" cy="1239459"/>
          </a:xfrm>
          <a:prstGeom prst="rect">
            <a:avLst/>
          </a:prstGeom>
          <a:ln>
            <a:solidFill>
              <a:srgbClr val="272A36"/>
            </a:solidFill>
            <a:prstDash val="dash"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AF30AC-4E05-1C3F-6908-04F05AEE15AD}"/>
              </a:ext>
            </a:extLst>
          </p:cNvPr>
          <p:cNvCxnSpPr/>
          <p:nvPr/>
        </p:nvCxnSpPr>
        <p:spPr>
          <a:xfrm flipV="1">
            <a:off x="5658852" y="3795964"/>
            <a:ext cx="804112" cy="1140993"/>
          </a:xfrm>
          <a:prstGeom prst="straightConnector1">
            <a:avLst/>
          </a:prstGeom>
          <a:ln>
            <a:solidFill>
              <a:srgbClr val="272A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ECD4E0-ED0B-49D9-DA33-8D90568E4F7C}"/>
              </a:ext>
            </a:extLst>
          </p:cNvPr>
          <p:cNvCxnSpPr>
            <a:cxnSpLocks/>
          </p:cNvCxnSpPr>
          <p:nvPr/>
        </p:nvCxnSpPr>
        <p:spPr>
          <a:xfrm flipH="1" flipV="1">
            <a:off x="6673516" y="3755859"/>
            <a:ext cx="990598" cy="1201151"/>
          </a:xfrm>
          <a:prstGeom prst="straightConnector1">
            <a:avLst/>
          </a:prstGeom>
          <a:ln>
            <a:solidFill>
              <a:srgbClr val="272A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Vídeo 57">
            <a:hlinkClick r:id="" action="ppaction://media"/>
            <a:extLst>
              <a:ext uri="{FF2B5EF4-FFF2-40B4-BE49-F238E27FC236}">
                <a16:creationId xmlns:a16="http://schemas.microsoft.com/office/drawing/2014/main" id="{D51CB870-A9CB-F07C-392B-FDDA716AD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10773703" y="177533"/>
            <a:ext cx="1023300" cy="1023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61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01"/>
    </mc:Choice>
    <mc:Fallback xmlns="">
      <p:transition spd="slow" advTm="5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D07B06-FF8F-06CC-8CD9-AC3F82EF7B2B}"/>
              </a:ext>
            </a:extLst>
          </p:cNvPr>
          <p:cNvSpPr/>
          <p:nvPr/>
        </p:nvSpPr>
        <p:spPr>
          <a:xfrm>
            <a:off x="11261711" y="0"/>
            <a:ext cx="914399" cy="6858000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CFFE72-36C1-762F-F720-630DBDAF2E8E}"/>
              </a:ext>
            </a:extLst>
          </p:cNvPr>
          <p:cNvSpPr/>
          <p:nvPr/>
        </p:nvSpPr>
        <p:spPr>
          <a:xfrm>
            <a:off x="771099" y="337623"/>
            <a:ext cx="10597486" cy="846162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000" b="1" dirty="0"/>
              <a:t>MODELLING</a:t>
            </a:r>
            <a:endParaRPr lang="es-CO" sz="40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5128D5-5ECA-4B5E-F523-67F7BE7F191D}"/>
              </a:ext>
            </a:extLst>
          </p:cNvPr>
          <p:cNvSpPr/>
          <p:nvPr/>
        </p:nvSpPr>
        <p:spPr>
          <a:xfrm>
            <a:off x="0" y="649251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5381AC0-D407-26D4-519C-2910497C92CD}"/>
              </a:ext>
            </a:extLst>
          </p:cNvPr>
          <p:cNvSpPr/>
          <p:nvPr/>
        </p:nvSpPr>
        <p:spPr>
          <a:xfrm>
            <a:off x="-1" y="976798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1BDD0B-0270-368C-9155-61E7653F7BEC}"/>
              </a:ext>
            </a:extLst>
          </p:cNvPr>
          <p:cNvSpPr/>
          <p:nvPr/>
        </p:nvSpPr>
        <p:spPr>
          <a:xfrm>
            <a:off x="-1" y="362651"/>
            <a:ext cx="641445" cy="163773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A2EB9F8-4C3B-4E75-1A45-2124C9EB56CE}"/>
              </a:ext>
            </a:extLst>
          </p:cNvPr>
          <p:cNvSpPr/>
          <p:nvPr/>
        </p:nvSpPr>
        <p:spPr>
          <a:xfrm>
            <a:off x="11534666" y="651523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CF94110-D98C-3E6F-F45C-ED1E0E441CB9}"/>
              </a:ext>
            </a:extLst>
          </p:cNvPr>
          <p:cNvSpPr/>
          <p:nvPr/>
        </p:nvSpPr>
        <p:spPr>
          <a:xfrm>
            <a:off x="11534665" y="979070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B4C794-FC94-54CD-DC6A-0153D43EC86A}"/>
              </a:ext>
            </a:extLst>
          </p:cNvPr>
          <p:cNvSpPr/>
          <p:nvPr/>
        </p:nvSpPr>
        <p:spPr>
          <a:xfrm>
            <a:off x="11534665" y="364923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6509C26-802A-77AB-1714-4D5AFC302B4F}"/>
              </a:ext>
            </a:extLst>
          </p:cNvPr>
          <p:cNvSpPr/>
          <p:nvPr/>
        </p:nvSpPr>
        <p:spPr>
          <a:xfrm>
            <a:off x="10758985" y="6011841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30D80BF-302A-F880-9C2F-21925957C0B8}"/>
              </a:ext>
            </a:extLst>
          </p:cNvPr>
          <p:cNvSpPr/>
          <p:nvPr/>
        </p:nvSpPr>
        <p:spPr>
          <a:xfrm>
            <a:off x="10758986" y="6325739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D647866-2122-4182-8F87-1F68344FA86B}"/>
              </a:ext>
            </a:extLst>
          </p:cNvPr>
          <p:cNvSpPr/>
          <p:nvPr/>
        </p:nvSpPr>
        <p:spPr>
          <a:xfrm>
            <a:off x="10758985" y="666693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FB7E62-9006-C29A-38D4-DF6BF63302A6}"/>
              </a:ext>
            </a:extLst>
          </p:cNvPr>
          <p:cNvSpPr/>
          <p:nvPr/>
        </p:nvSpPr>
        <p:spPr>
          <a:xfrm>
            <a:off x="11141122" y="6011840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33CB0-0444-D203-AA0B-C9E107D323D5}"/>
              </a:ext>
            </a:extLst>
          </p:cNvPr>
          <p:cNvSpPr/>
          <p:nvPr/>
        </p:nvSpPr>
        <p:spPr>
          <a:xfrm>
            <a:off x="11141123" y="6325738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0F22CF2-EDD3-3862-3AFA-4BDAB0D40B2F}"/>
              </a:ext>
            </a:extLst>
          </p:cNvPr>
          <p:cNvSpPr/>
          <p:nvPr/>
        </p:nvSpPr>
        <p:spPr>
          <a:xfrm>
            <a:off x="11141122" y="6666933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4E1FDCF-850C-25FA-25D8-2E426E428122}"/>
              </a:ext>
            </a:extLst>
          </p:cNvPr>
          <p:cNvSpPr/>
          <p:nvPr/>
        </p:nvSpPr>
        <p:spPr>
          <a:xfrm>
            <a:off x="11541456" y="6011840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BB23FCB-A307-06F4-0370-ACD9FB9A7E48}"/>
              </a:ext>
            </a:extLst>
          </p:cNvPr>
          <p:cNvSpPr/>
          <p:nvPr/>
        </p:nvSpPr>
        <p:spPr>
          <a:xfrm>
            <a:off x="11541457" y="6325738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1AF3BF4-3035-C3ED-C383-A1C5143A7963}"/>
              </a:ext>
            </a:extLst>
          </p:cNvPr>
          <p:cNvSpPr/>
          <p:nvPr/>
        </p:nvSpPr>
        <p:spPr>
          <a:xfrm>
            <a:off x="11541456" y="6666933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14" descr="Imagen institucional | Facultad de Educación | Uniandes">
            <a:extLst>
              <a:ext uri="{FF2B5EF4-FFF2-40B4-BE49-F238E27FC236}">
                <a16:creationId xmlns:a16="http://schemas.microsoft.com/office/drawing/2014/main" id="{9D23648D-0F58-F930-A616-CE495D2A9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9811742" y="5962151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3">
            <a:extLst>
              <a:ext uri="{FF2B5EF4-FFF2-40B4-BE49-F238E27FC236}">
                <a16:creationId xmlns:a16="http://schemas.microsoft.com/office/drawing/2014/main" id="{DEED5F83-D094-7EF9-2165-BB85EF5257C0}"/>
              </a:ext>
            </a:extLst>
          </p:cNvPr>
          <p:cNvSpPr txBox="1"/>
          <p:nvPr/>
        </p:nvSpPr>
        <p:spPr>
          <a:xfrm>
            <a:off x="1678387" y="1456643"/>
            <a:ext cx="746488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>
                <a:latin typeface="Arial Narrow" panose="020B0606020202030204" pitchFamily="34" charset="0"/>
              </a:rPr>
              <a:t>“Desarrollar modelo predictivo que nos de las probabilidades si un contrato podría resultar ser multado “</a:t>
            </a:r>
            <a:endParaRPr lang="es-CO" sz="2400" dirty="0">
              <a:latin typeface="Arial Narrow" panose="020B0606020202030204" pitchFamily="34" charset="0"/>
            </a:endParaRPr>
          </a:p>
        </p:txBody>
      </p:sp>
      <p:sp>
        <p:nvSpPr>
          <p:cNvPr id="21" name="Rectángulo: esquinas redondeadas 9">
            <a:extLst>
              <a:ext uri="{FF2B5EF4-FFF2-40B4-BE49-F238E27FC236}">
                <a16:creationId xmlns:a16="http://schemas.microsoft.com/office/drawing/2014/main" id="{1FBB71B3-4B94-DC15-C807-EC86362F2769}"/>
              </a:ext>
            </a:extLst>
          </p:cNvPr>
          <p:cNvSpPr/>
          <p:nvPr/>
        </p:nvSpPr>
        <p:spPr>
          <a:xfrm>
            <a:off x="1539747" y="2526070"/>
            <a:ext cx="2297526" cy="673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600" b="1" dirty="0">
                <a:solidFill>
                  <a:schemeClr val="tx1"/>
                </a:solidFill>
              </a:rPr>
              <a:t>            Modelo escogido</a:t>
            </a:r>
          </a:p>
        </p:txBody>
      </p:sp>
      <p:sp>
        <p:nvSpPr>
          <p:cNvPr id="22" name="Flecha: hacia abajo 10">
            <a:extLst>
              <a:ext uri="{FF2B5EF4-FFF2-40B4-BE49-F238E27FC236}">
                <a16:creationId xmlns:a16="http://schemas.microsoft.com/office/drawing/2014/main" id="{1EC046CF-CBE3-AB7A-B3C4-B190098A19B5}"/>
              </a:ext>
            </a:extLst>
          </p:cNvPr>
          <p:cNvSpPr/>
          <p:nvPr/>
        </p:nvSpPr>
        <p:spPr>
          <a:xfrm>
            <a:off x="2591149" y="3314866"/>
            <a:ext cx="169048" cy="2175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3" name="CuadroTexto 3">
            <a:extLst>
              <a:ext uri="{FF2B5EF4-FFF2-40B4-BE49-F238E27FC236}">
                <a16:creationId xmlns:a16="http://schemas.microsoft.com/office/drawing/2014/main" id="{9DDD7241-467C-E20E-DB8F-9494DFE0917B}"/>
              </a:ext>
            </a:extLst>
          </p:cNvPr>
          <p:cNvSpPr txBox="1"/>
          <p:nvPr/>
        </p:nvSpPr>
        <p:spPr>
          <a:xfrm>
            <a:off x="1539747" y="3574391"/>
            <a:ext cx="229752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err="1">
                <a:latin typeface="Bahnschrift Light Condensed"/>
              </a:rPr>
              <a:t>Random</a:t>
            </a:r>
            <a:r>
              <a:rPr lang="es-CO" dirty="0">
                <a:latin typeface="Bahnschrift Light Condensed"/>
              </a:rPr>
              <a:t> Forest con técnica de </a:t>
            </a:r>
            <a:r>
              <a:rPr lang="es-CO" dirty="0" err="1">
                <a:latin typeface="Bahnschrift Light Condensed"/>
              </a:rPr>
              <a:t>Over</a:t>
            </a:r>
            <a:r>
              <a:rPr lang="es-CO" dirty="0">
                <a:latin typeface="Bahnschrift Light Condensed"/>
              </a:rPr>
              <a:t> </a:t>
            </a:r>
            <a:r>
              <a:rPr lang="es-CO" dirty="0" err="1">
                <a:latin typeface="Bahnschrift Light Condensed"/>
              </a:rPr>
              <a:t>Sampling</a:t>
            </a:r>
            <a:r>
              <a:rPr lang="es-CO" dirty="0">
                <a:latin typeface="Bahnschrift Light Condensed"/>
              </a:rPr>
              <a:t> para rebalanceo de clases</a:t>
            </a:r>
          </a:p>
        </p:txBody>
      </p:sp>
      <p:sp>
        <p:nvSpPr>
          <p:cNvPr id="24" name="Rectángulo: esquinas redondeadas 12">
            <a:extLst>
              <a:ext uri="{FF2B5EF4-FFF2-40B4-BE49-F238E27FC236}">
                <a16:creationId xmlns:a16="http://schemas.microsoft.com/office/drawing/2014/main" id="{56808009-56E0-2639-54BE-6945E29C98B0}"/>
              </a:ext>
            </a:extLst>
          </p:cNvPr>
          <p:cNvSpPr/>
          <p:nvPr/>
        </p:nvSpPr>
        <p:spPr>
          <a:xfrm>
            <a:off x="4408005" y="2521376"/>
            <a:ext cx="2297526" cy="673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600" b="1" dirty="0">
                <a:solidFill>
                  <a:schemeClr val="tx1"/>
                </a:solidFill>
              </a:rPr>
              <a:t>Parámetros</a:t>
            </a:r>
          </a:p>
        </p:txBody>
      </p:sp>
      <p:sp>
        <p:nvSpPr>
          <p:cNvPr id="25" name="Flecha: hacia abajo 13">
            <a:extLst>
              <a:ext uri="{FF2B5EF4-FFF2-40B4-BE49-F238E27FC236}">
                <a16:creationId xmlns:a16="http://schemas.microsoft.com/office/drawing/2014/main" id="{DF8A53B5-9E08-F306-2E41-3336A8AFD2A4}"/>
              </a:ext>
            </a:extLst>
          </p:cNvPr>
          <p:cNvSpPr/>
          <p:nvPr/>
        </p:nvSpPr>
        <p:spPr>
          <a:xfrm>
            <a:off x="5512841" y="3353655"/>
            <a:ext cx="169048" cy="2175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6" name="CuadroTexto 6">
            <a:extLst>
              <a:ext uri="{FF2B5EF4-FFF2-40B4-BE49-F238E27FC236}">
                <a16:creationId xmlns:a16="http://schemas.microsoft.com/office/drawing/2014/main" id="{266952DF-2ACF-588B-702F-C7F5E9E3DFC0}"/>
              </a:ext>
            </a:extLst>
          </p:cNvPr>
          <p:cNvSpPr txBox="1"/>
          <p:nvPr/>
        </p:nvSpPr>
        <p:spPr>
          <a:xfrm>
            <a:off x="4171683" y="3654603"/>
            <a:ext cx="268231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CO" dirty="0">
                <a:latin typeface="Bahnschrift Light Condensed"/>
              </a:rPr>
              <a:t>Número de estimadores: 100</a:t>
            </a:r>
          </a:p>
          <a:p>
            <a:pPr marL="285750" indent="-285750">
              <a:buFontTx/>
              <a:buChar char="-"/>
            </a:pPr>
            <a:r>
              <a:rPr lang="es-CO" dirty="0">
                <a:latin typeface="Bahnschrift Light Condensed"/>
              </a:rPr>
              <a:t>Mínimo de proyectos para un Split: 2</a:t>
            </a:r>
          </a:p>
          <a:p>
            <a:pPr marL="285750" indent="-285750">
              <a:buFontTx/>
              <a:buChar char="-"/>
            </a:pPr>
            <a:r>
              <a:rPr lang="es-CO" dirty="0">
                <a:latin typeface="Bahnschrift Light Condensed"/>
              </a:rPr>
              <a:t>Máxima profundidad en cada estimador: 5</a:t>
            </a:r>
          </a:p>
        </p:txBody>
      </p:sp>
      <p:sp>
        <p:nvSpPr>
          <p:cNvPr id="28" name="Rectángulo: esquinas redondeadas 15">
            <a:extLst>
              <a:ext uri="{FF2B5EF4-FFF2-40B4-BE49-F238E27FC236}">
                <a16:creationId xmlns:a16="http://schemas.microsoft.com/office/drawing/2014/main" id="{D3FAADF3-71F7-84D7-7259-B224FA70952B}"/>
              </a:ext>
            </a:extLst>
          </p:cNvPr>
          <p:cNvSpPr/>
          <p:nvPr/>
        </p:nvSpPr>
        <p:spPr>
          <a:xfrm>
            <a:off x="7206079" y="2514550"/>
            <a:ext cx="2297526" cy="6737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600" b="1" dirty="0">
                <a:solidFill>
                  <a:schemeClr val="tx1"/>
                </a:solidFill>
              </a:rPr>
              <a:t> Métricas de desempeño</a:t>
            </a:r>
          </a:p>
        </p:txBody>
      </p:sp>
      <p:sp>
        <p:nvSpPr>
          <p:cNvPr id="29" name="Flecha: hacia abajo 16">
            <a:extLst>
              <a:ext uri="{FF2B5EF4-FFF2-40B4-BE49-F238E27FC236}">
                <a16:creationId xmlns:a16="http://schemas.microsoft.com/office/drawing/2014/main" id="{95B3254D-B7F4-81AB-74A2-AD4B0279BADD}"/>
              </a:ext>
            </a:extLst>
          </p:cNvPr>
          <p:cNvSpPr/>
          <p:nvPr/>
        </p:nvSpPr>
        <p:spPr>
          <a:xfrm>
            <a:off x="8323258" y="3415790"/>
            <a:ext cx="169048" cy="2175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30" name="CuadroTexto 9">
            <a:extLst>
              <a:ext uri="{FF2B5EF4-FFF2-40B4-BE49-F238E27FC236}">
                <a16:creationId xmlns:a16="http://schemas.microsoft.com/office/drawing/2014/main" id="{DAD0FD89-AF46-BBE9-8134-54F3C8D5F662}"/>
              </a:ext>
            </a:extLst>
          </p:cNvPr>
          <p:cNvSpPr txBox="1"/>
          <p:nvPr/>
        </p:nvSpPr>
        <p:spPr>
          <a:xfrm>
            <a:off x="7040251" y="3738183"/>
            <a:ext cx="25582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Tx/>
              <a:buChar char="-"/>
            </a:pPr>
            <a:r>
              <a:rPr lang="es-CO" dirty="0" err="1">
                <a:latin typeface="Bahnschrift Light Condensed"/>
              </a:rPr>
              <a:t>Accuracy</a:t>
            </a:r>
            <a:r>
              <a:rPr lang="es-CO" dirty="0">
                <a:latin typeface="Bahnschrift Light Condensed"/>
              </a:rPr>
              <a:t>: 0.895</a:t>
            </a:r>
          </a:p>
          <a:p>
            <a:pPr marL="285750" indent="-285750" algn="ctr">
              <a:buFontTx/>
              <a:buChar char="-"/>
            </a:pPr>
            <a:r>
              <a:rPr lang="es-CO" dirty="0">
                <a:latin typeface="Bahnschrift Light Condensed"/>
              </a:rPr>
              <a:t>Curva ROC: 0.78</a:t>
            </a:r>
          </a:p>
          <a:p>
            <a:pPr marL="285750" indent="-285750" algn="ctr">
              <a:buFontTx/>
              <a:buChar char="-"/>
            </a:pPr>
            <a:endParaRPr lang="es-CO" dirty="0">
              <a:latin typeface="Bahnschrift Light Condensed"/>
            </a:endParaRPr>
          </a:p>
        </p:txBody>
      </p:sp>
      <p:sp>
        <p:nvSpPr>
          <p:cNvPr id="31" name="CuadroTexto 10">
            <a:extLst>
              <a:ext uri="{FF2B5EF4-FFF2-40B4-BE49-F238E27FC236}">
                <a16:creationId xmlns:a16="http://schemas.microsoft.com/office/drawing/2014/main" id="{D3306B69-57B9-7076-EE11-1151D1BB6617}"/>
              </a:ext>
            </a:extLst>
          </p:cNvPr>
          <p:cNvSpPr txBox="1"/>
          <p:nvPr/>
        </p:nvSpPr>
        <p:spPr>
          <a:xfrm>
            <a:off x="770618" y="5468029"/>
            <a:ext cx="897361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>
                <a:latin typeface="Arial Narrow"/>
              </a:rPr>
              <a:t>Respuesta a modo de semáforo en donde las calificaciones por encima de 0.5 serán considerados como proyectos con altas probabilidades de ser multados. Los proyectos con calificaciones entre 0.2 y 0.5 son considerados con probabilidad moderada de ser multados y de los que tengan calificaciones menores a 0.2 se espera que no sean multados.</a:t>
            </a: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961758A1-66D2-AFA3-8A5E-D31CEB78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52" y="2496552"/>
            <a:ext cx="741948" cy="721895"/>
          </a:xfrm>
          <a:prstGeom prst="rect">
            <a:avLst/>
          </a:prstGeom>
        </p:spPr>
      </p:pic>
      <p:pic>
        <p:nvPicPr>
          <p:cNvPr id="34" name="Picture 44">
            <a:extLst>
              <a:ext uri="{FF2B5EF4-FFF2-40B4-BE49-F238E27FC236}">
                <a16:creationId xmlns:a16="http://schemas.microsoft.com/office/drawing/2014/main" id="{65FA44D5-9766-AEA1-2CC3-DB9CC79C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663" y="2568743"/>
            <a:ext cx="587543" cy="567490"/>
          </a:xfrm>
          <a:prstGeom prst="rect">
            <a:avLst/>
          </a:prstGeom>
        </p:spPr>
      </p:pic>
      <p:pic>
        <p:nvPicPr>
          <p:cNvPr id="46" name="Imagen 83">
            <a:extLst>
              <a:ext uri="{FF2B5EF4-FFF2-40B4-BE49-F238E27FC236}">
                <a16:creationId xmlns:a16="http://schemas.microsoft.com/office/drawing/2014/main" id="{2E295F40-FA2A-A57C-A898-E234701E24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5097" y="2671877"/>
            <a:ext cx="586105" cy="366951"/>
          </a:xfrm>
          <a:prstGeom prst="rect">
            <a:avLst/>
          </a:prstGeom>
        </p:spPr>
      </p:pic>
      <p:pic>
        <p:nvPicPr>
          <p:cNvPr id="95" name="Vídeo 94">
            <a:hlinkClick r:id="" action="ppaction://media"/>
            <a:extLst>
              <a:ext uri="{FF2B5EF4-FFF2-40B4-BE49-F238E27FC236}">
                <a16:creationId xmlns:a16="http://schemas.microsoft.com/office/drawing/2014/main" id="{EE9264AC-A887-587A-34B4-ADA1409CB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167607" y="254966"/>
            <a:ext cx="952341" cy="9523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63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21"/>
    </mc:Choice>
    <mc:Fallback xmlns="">
      <p:transition spd="slow" advTm="28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A070E465-5553-B1F3-1BC4-A9E52F5AD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041" y="2947787"/>
            <a:ext cx="5063423" cy="20758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321E186-EE8E-40C8-D9D5-3187B284C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931" y="2409533"/>
            <a:ext cx="3155100" cy="4387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E4A00FB-F9E5-47F9-FE8A-D9B74872A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509" y="3380412"/>
            <a:ext cx="4205195" cy="3286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D85178-1602-29D4-C5C5-0EF36FCAF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292" y="3229944"/>
            <a:ext cx="3952378" cy="32491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FCC197F-6C5D-4D59-AD84-886B11B877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641"/>
          <a:stretch/>
        </p:blipFill>
        <p:spPr>
          <a:xfrm>
            <a:off x="2080262" y="2485251"/>
            <a:ext cx="4245385" cy="39360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50423DB-7F9E-85A0-22AA-281E42209EE9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A9EB0A-BBE5-915B-C15A-268A8558BE41}"/>
              </a:ext>
            </a:extLst>
          </p:cNvPr>
          <p:cNvSpPr/>
          <p:nvPr/>
        </p:nvSpPr>
        <p:spPr>
          <a:xfrm>
            <a:off x="144379" y="300789"/>
            <a:ext cx="11708702" cy="832685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b="1" dirty="0">
                <a:solidFill>
                  <a:schemeClr val="bg1"/>
                </a:solidFill>
              </a:rPr>
              <a:t>	    PROTOTIPO</a:t>
            </a:r>
            <a:endParaRPr lang="es-CO" sz="4800" b="1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3AE125-CCBC-FE7E-26B5-6FA790C78122}"/>
              </a:ext>
            </a:extLst>
          </p:cNvPr>
          <p:cNvSpPr/>
          <p:nvPr/>
        </p:nvSpPr>
        <p:spPr>
          <a:xfrm>
            <a:off x="0" y="10853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EA1CDC-2213-0CAD-BBDB-2A121DA3176A}"/>
              </a:ext>
            </a:extLst>
          </p:cNvPr>
          <p:cNvSpPr/>
          <p:nvPr/>
        </p:nvSpPr>
        <p:spPr>
          <a:xfrm>
            <a:off x="-1" y="7987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C70FAE-E61E-2DBA-F240-7F9F9F718B12}"/>
              </a:ext>
            </a:extLst>
          </p:cNvPr>
          <p:cNvSpPr/>
          <p:nvPr/>
        </p:nvSpPr>
        <p:spPr>
          <a:xfrm>
            <a:off x="113158" y="6011841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7208F5-7F53-6A4D-27D7-DA686971CF61}"/>
              </a:ext>
            </a:extLst>
          </p:cNvPr>
          <p:cNvSpPr/>
          <p:nvPr/>
        </p:nvSpPr>
        <p:spPr>
          <a:xfrm>
            <a:off x="113159" y="6325739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0777788-3BFB-78B9-8DE6-F7D1F7E34AD9}"/>
              </a:ext>
            </a:extLst>
          </p:cNvPr>
          <p:cNvSpPr/>
          <p:nvPr/>
        </p:nvSpPr>
        <p:spPr>
          <a:xfrm>
            <a:off x="113158" y="6666934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800847-CB35-565C-0D35-9BC5661AE6C3}"/>
              </a:ext>
            </a:extLst>
          </p:cNvPr>
          <p:cNvSpPr/>
          <p:nvPr/>
        </p:nvSpPr>
        <p:spPr>
          <a:xfrm>
            <a:off x="495295" y="6011840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18D9CD-EC0A-A752-5F9A-237FF2F1A7C0}"/>
              </a:ext>
            </a:extLst>
          </p:cNvPr>
          <p:cNvSpPr/>
          <p:nvPr/>
        </p:nvSpPr>
        <p:spPr>
          <a:xfrm>
            <a:off x="495296" y="6325738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34E6A4-296B-E4B3-101B-CD2B752F3D7F}"/>
              </a:ext>
            </a:extLst>
          </p:cNvPr>
          <p:cNvSpPr/>
          <p:nvPr/>
        </p:nvSpPr>
        <p:spPr>
          <a:xfrm>
            <a:off x="495295" y="6666933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14" descr="Imagen institucional | Facultad de Educación | Uniandes">
            <a:extLst>
              <a:ext uri="{FF2B5EF4-FFF2-40B4-BE49-F238E27FC236}">
                <a16:creationId xmlns:a16="http://schemas.microsoft.com/office/drawing/2014/main" id="{2646F783-5584-FD94-DEE2-1A55E306D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76124" y="1442304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DB0BE163-94B8-4814-4A8F-1E6F0D4A01DC}"/>
              </a:ext>
            </a:extLst>
          </p:cNvPr>
          <p:cNvSpPr/>
          <p:nvPr/>
        </p:nvSpPr>
        <p:spPr>
          <a:xfrm>
            <a:off x="-4016" y="493958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856827D-FC13-3415-CFFE-20D2A266DDDD}"/>
              </a:ext>
            </a:extLst>
          </p:cNvPr>
          <p:cNvSpPr/>
          <p:nvPr/>
        </p:nvSpPr>
        <p:spPr>
          <a:xfrm>
            <a:off x="-4017" y="230987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4C5129E-7110-F4BE-2342-808770BD56E9}"/>
              </a:ext>
            </a:extLst>
          </p:cNvPr>
          <p:cNvSpPr/>
          <p:nvPr/>
        </p:nvSpPr>
        <p:spPr>
          <a:xfrm>
            <a:off x="11549074" y="10853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CE5F7B-69A2-CFF9-4085-4182B8B81142}"/>
              </a:ext>
            </a:extLst>
          </p:cNvPr>
          <p:cNvSpPr/>
          <p:nvPr/>
        </p:nvSpPr>
        <p:spPr>
          <a:xfrm>
            <a:off x="11549073" y="7987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9C20A9-E9E4-0EC5-178E-05B4F6B98C26}"/>
              </a:ext>
            </a:extLst>
          </p:cNvPr>
          <p:cNvSpPr/>
          <p:nvPr/>
        </p:nvSpPr>
        <p:spPr>
          <a:xfrm>
            <a:off x="11545058" y="493958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098F66E-A016-0987-27BA-135AB07CD737}"/>
              </a:ext>
            </a:extLst>
          </p:cNvPr>
          <p:cNvSpPr/>
          <p:nvPr/>
        </p:nvSpPr>
        <p:spPr>
          <a:xfrm>
            <a:off x="11545057" y="230987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9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A04AD17F-68F5-4288-727B-BA5AD023D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0" t="62427" r="8579" b="14302"/>
          <a:stretch/>
        </p:blipFill>
        <p:spPr bwMode="auto">
          <a:xfrm>
            <a:off x="781806" y="306391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978B14C-D105-A806-F515-2C6FD498261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4828"/>
          <a:stretch/>
        </p:blipFill>
        <p:spPr>
          <a:xfrm>
            <a:off x="1236249" y="2034947"/>
            <a:ext cx="4585428" cy="39768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3B5EE81-A721-83DC-AC69-6E051020B218}"/>
              </a:ext>
            </a:extLst>
          </p:cNvPr>
          <p:cNvSpPr txBox="1"/>
          <p:nvPr/>
        </p:nvSpPr>
        <p:spPr>
          <a:xfrm>
            <a:off x="2578171" y="1310947"/>
            <a:ext cx="162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272A36"/>
                </a:solidFill>
                <a:latin typeface="Arial Narrow" panose="020B0606020202030204" pitchFamily="34" charset="0"/>
              </a:rPr>
              <a:t>Fachada</a:t>
            </a:r>
            <a:endParaRPr lang="es-CO" sz="2800" dirty="0">
              <a:solidFill>
                <a:srgbClr val="272A36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9DDB2EE-AF76-7DDE-94C8-F6C928F527E9}"/>
              </a:ext>
            </a:extLst>
          </p:cNvPr>
          <p:cNvSpPr txBox="1"/>
          <p:nvPr/>
        </p:nvSpPr>
        <p:spPr>
          <a:xfrm>
            <a:off x="7866993" y="1380302"/>
            <a:ext cx="2743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272A36"/>
                </a:solidFill>
                <a:latin typeface="Arial Narrow" panose="020B0606020202030204" pitchFamily="34" charset="0"/>
              </a:rPr>
              <a:t>Implementado</a:t>
            </a:r>
            <a:endParaRPr lang="es-CO" sz="2800" dirty="0">
              <a:solidFill>
                <a:srgbClr val="272A3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540BCF32-54D8-776C-241A-B426A5F308E6}"/>
              </a:ext>
            </a:extLst>
          </p:cNvPr>
          <p:cNvCxnSpPr/>
          <p:nvPr/>
        </p:nvCxnSpPr>
        <p:spPr>
          <a:xfrm flipV="1">
            <a:off x="6801853" y="1310947"/>
            <a:ext cx="0" cy="535598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B7F535F-3F02-63C5-1A3F-7190AC70A9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8577" y="1965077"/>
            <a:ext cx="3799327" cy="4377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2" name="Vídeo 51">
            <a:hlinkClick r:id="" action="ppaction://media"/>
            <a:extLst>
              <a:ext uri="{FF2B5EF4-FFF2-40B4-BE49-F238E27FC236}">
                <a16:creationId xmlns:a16="http://schemas.microsoft.com/office/drawing/2014/main" id="{63C34DCB-BB45-C8F1-9A1A-70646CA35B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rcRect l="21875" r="21875"/>
          <a:stretch>
            <a:fillRect/>
          </a:stretch>
        </p:blipFill>
        <p:spPr>
          <a:xfrm>
            <a:off x="10771613" y="206534"/>
            <a:ext cx="992944" cy="992944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9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76"/>
    </mc:Choice>
    <mc:Fallback xmlns="">
      <p:transition spd="slow" advTm="3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0423DB-7F9E-85A0-22AA-281E42209EE9}"/>
              </a:ext>
            </a:extLst>
          </p:cNvPr>
          <p:cNvSpPr/>
          <p:nvPr/>
        </p:nvSpPr>
        <p:spPr>
          <a:xfrm>
            <a:off x="1" y="0"/>
            <a:ext cx="914399" cy="6858000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A9EB0A-BBE5-915B-C15A-268A8558BE41}"/>
              </a:ext>
            </a:extLst>
          </p:cNvPr>
          <p:cNvSpPr/>
          <p:nvPr/>
        </p:nvSpPr>
        <p:spPr>
          <a:xfrm>
            <a:off x="144379" y="300789"/>
            <a:ext cx="11708702" cy="832685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b="1">
                <a:solidFill>
                  <a:schemeClr val="bg1"/>
                </a:solidFill>
              </a:rPr>
              <a:t>	    PROTOTIPO </a:t>
            </a:r>
            <a:r>
              <a:rPr lang="es-ES" sz="4800" b="1">
                <a:solidFill>
                  <a:srgbClr val="FFAD1D"/>
                </a:solidFill>
              </a:rPr>
              <a:t>FACHADA</a:t>
            </a:r>
            <a:endParaRPr lang="es-CO" sz="4800" b="1">
              <a:solidFill>
                <a:srgbClr val="FFAD1D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3AE125-CCBC-FE7E-26B5-6FA790C78122}"/>
              </a:ext>
            </a:extLst>
          </p:cNvPr>
          <p:cNvSpPr/>
          <p:nvPr/>
        </p:nvSpPr>
        <p:spPr>
          <a:xfrm>
            <a:off x="0" y="10853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EA1CDC-2213-0CAD-BBDB-2A121DA3176A}"/>
              </a:ext>
            </a:extLst>
          </p:cNvPr>
          <p:cNvSpPr/>
          <p:nvPr/>
        </p:nvSpPr>
        <p:spPr>
          <a:xfrm>
            <a:off x="-1" y="798762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C70FAE-E61E-2DBA-F240-7F9F9F718B12}"/>
              </a:ext>
            </a:extLst>
          </p:cNvPr>
          <p:cNvSpPr/>
          <p:nvPr/>
        </p:nvSpPr>
        <p:spPr>
          <a:xfrm>
            <a:off x="113158" y="6011841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7208F5-7F53-6A4D-27D7-DA686971CF61}"/>
              </a:ext>
            </a:extLst>
          </p:cNvPr>
          <p:cNvSpPr/>
          <p:nvPr/>
        </p:nvSpPr>
        <p:spPr>
          <a:xfrm>
            <a:off x="113159" y="6325739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0777788-3BFB-78B9-8DE6-F7D1F7E34AD9}"/>
              </a:ext>
            </a:extLst>
          </p:cNvPr>
          <p:cNvSpPr/>
          <p:nvPr/>
        </p:nvSpPr>
        <p:spPr>
          <a:xfrm>
            <a:off x="113158" y="6666934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800847-CB35-565C-0D35-9BC5661AE6C3}"/>
              </a:ext>
            </a:extLst>
          </p:cNvPr>
          <p:cNvSpPr/>
          <p:nvPr/>
        </p:nvSpPr>
        <p:spPr>
          <a:xfrm>
            <a:off x="495295" y="6011840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18D9CD-EC0A-A752-5F9A-237FF2F1A7C0}"/>
              </a:ext>
            </a:extLst>
          </p:cNvPr>
          <p:cNvSpPr/>
          <p:nvPr/>
        </p:nvSpPr>
        <p:spPr>
          <a:xfrm>
            <a:off x="495296" y="6325738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34E6A4-296B-E4B3-101B-CD2B752F3D7F}"/>
              </a:ext>
            </a:extLst>
          </p:cNvPr>
          <p:cNvSpPr/>
          <p:nvPr/>
        </p:nvSpPr>
        <p:spPr>
          <a:xfrm>
            <a:off x="495295" y="6666933"/>
            <a:ext cx="245660" cy="191067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3F1A22-A6FA-875E-C4FD-8FBFEB0C974A}"/>
              </a:ext>
            </a:extLst>
          </p:cNvPr>
          <p:cNvSpPr/>
          <p:nvPr/>
        </p:nvSpPr>
        <p:spPr>
          <a:xfrm>
            <a:off x="11277601" y="6059606"/>
            <a:ext cx="914399" cy="832684"/>
          </a:xfrm>
          <a:prstGeom prst="rect">
            <a:avLst/>
          </a:prstGeom>
          <a:solidFill>
            <a:srgbClr val="27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4719772-5361-9E0D-46A6-56DB364B9251}"/>
              </a:ext>
            </a:extLst>
          </p:cNvPr>
          <p:cNvSpPr/>
          <p:nvPr/>
        </p:nvSpPr>
        <p:spPr>
          <a:xfrm>
            <a:off x="11607421" y="6368954"/>
            <a:ext cx="245660" cy="191067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14" descr="Imagen institucional | Facultad de Educación | Uniandes">
            <a:extLst>
              <a:ext uri="{FF2B5EF4-FFF2-40B4-BE49-F238E27FC236}">
                <a16:creationId xmlns:a16="http://schemas.microsoft.com/office/drawing/2014/main" id="{2646F783-5584-FD94-DEE2-1A55E306D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0" b="17605"/>
          <a:stretch/>
        </p:blipFill>
        <p:spPr bwMode="auto">
          <a:xfrm>
            <a:off x="10308811" y="6016828"/>
            <a:ext cx="778993" cy="9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DB0BE163-94B8-4814-4A8F-1E6F0D4A01DC}"/>
              </a:ext>
            </a:extLst>
          </p:cNvPr>
          <p:cNvSpPr/>
          <p:nvPr/>
        </p:nvSpPr>
        <p:spPr>
          <a:xfrm>
            <a:off x="-4016" y="493958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856827D-FC13-3415-CFFE-20D2A266DDDD}"/>
              </a:ext>
            </a:extLst>
          </p:cNvPr>
          <p:cNvSpPr/>
          <p:nvPr/>
        </p:nvSpPr>
        <p:spPr>
          <a:xfrm>
            <a:off x="-4017" y="230987"/>
            <a:ext cx="641445" cy="163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4C5129E-7110-F4BE-2342-808770BD56E9}"/>
              </a:ext>
            </a:extLst>
          </p:cNvPr>
          <p:cNvSpPr/>
          <p:nvPr/>
        </p:nvSpPr>
        <p:spPr>
          <a:xfrm>
            <a:off x="11549074" y="10853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CE5F7B-69A2-CFF9-4085-4182B8B81142}"/>
              </a:ext>
            </a:extLst>
          </p:cNvPr>
          <p:cNvSpPr/>
          <p:nvPr/>
        </p:nvSpPr>
        <p:spPr>
          <a:xfrm>
            <a:off x="11549073" y="798762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29C20A9-E9E4-0EC5-178E-05B4F6B98C26}"/>
              </a:ext>
            </a:extLst>
          </p:cNvPr>
          <p:cNvSpPr/>
          <p:nvPr/>
        </p:nvSpPr>
        <p:spPr>
          <a:xfrm>
            <a:off x="11545058" y="493958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098F66E-A016-0987-27BA-135AB07CD737}"/>
              </a:ext>
            </a:extLst>
          </p:cNvPr>
          <p:cNvSpPr/>
          <p:nvPr/>
        </p:nvSpPr>
        <p:spPr>
          <a:xfrm>
            <a:off x="11545057" y="230987"/>
            <a:ext cx="641445" cy="163773"/>
          </a:xfrm>
          <a:prstGeom prst="rect">
            <a:avLst/>
          </a:prstGeom>
          <a:solidFill>
            <a:srgbClr val="FFA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9" name="Picture 2" descr="Marco de referencia para la publicación de datos abiertos comprensibles  basado en estándares de calidad | Universo Abierto">
            <a:extLst>
              <a:ext uri="{FF2B5EF4-FFF2-40B4-BE49-F238E27FC236}">
                <a16:creationId xmlns:a16="http://schemas.microsoft.com/office/drawing/2014/main" id="{A04AD17F-68F5-4288-727B-BA5AD023D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0" t="62427" r="8579" b="14302"/>
          <a:stretch/>
        </p:blipFill>
        <p:spPr bwMode="auto">
          <a:xfrm>
            <a:off x="781806" y="306391"/>
            <a:ext cx="793020" cy="7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978B14C-D105-A806-F515-2C6FD498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28"/>
          <a:stretch/>
        </p:blipFill>
        <p:spPr>
          <a:xfrm>
            <a:off x="1798312" y="1932193"/>
            <a:ext cx="4585428" cy="397689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FCC197F-6C5D-4D59-AD84-886B11B87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641"/>
          <a:stretch/>
        </p:blipFill>
        <p:spPr>
          <a:xfrm>
            <a:off x="6842419" y="1932193"/>
            <a:ext cx="4245385" cy="393602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3018280-8E38-02C6-86B1-AF6745F93ADA}"/>
              </a:ext>
            </a:extLst>
          </p:cNvPr>
          <p:cNvSpPr txBox="1"/>
          <p:nvPr/>
        </p:nvSpPr>
        <p:spPr>
          <a:xfrm>
            <a:off x="3278634" y="1280267"/>
            <a:ext cx="162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latin typeface="Arial Narrow" panose="020B0606020202030204" pitchFamily="34" charset="0"/>
              </a:rPr>
              <a:t>Lienzo 1</a:t>
            </a:r>
            <a:endParaRPr lang="es-CO" sz="2800">
              <a:latin typeface="Arial Narrow" panose="020B0606020202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C7EC876-68E9-CE3C-17AD-038D5DC7DB03}"/>
              </a:ext>
            </a:extLst>
          </p:cNvPr>
          <p:cNvSpPr txBox="1"/>
          <p:nvPr/>
        </p:nvSpPr>
        <p:spPr>
          <a:xfrm>
            <a:off x="8152719" y="1240446"/>
            <a:ext cx="162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latin typeface="Arial Narrow" panose="020B0606020202030204" pitchFamily="34" charset="0"/>
              </a:rPr>
              <a:t>Lienzo 2</a:t>
            </a:r>
            <a:endParaRPr lang="es-CO" sz="2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46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4.2|12|1.3|0.6|0.5|1.4|0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2F33DAC35D13409C227A8802E0A337" ma:contentTypeVersion="4" ma:contentTypeDescription="Crear nuevo documento." ma:contentTypeScope="" ma:versionID="fbd280a8ad220d34f8ba773394e52645">
  <xsd:schema xmlns:xsd="http://www.w3.org/2001/XMLSchema" xmlns:xs="http://www.w3.org/2001/XMLSchema" xmlns:p="http://schemas.microsoft.com/office/2006/metadata/properties" xmlns:ns2="1cd043c7-7f01-405b-8622-6eefc677b7e9" xmlns:ns3="e6bdf2ac-4aee-4c63-a83b-6bf036eda7eb" targetNamespace="http://schemas.microsoft.com/office/2006/metadata/properties" ma:root="true" ma:fieldsID="1888e06ad932d99a87b6d21c3bf36b25" ns2:_="" ns3:_="">
    <xsd:import namespace="1cd043c7-7f01-405b-8622-6eefc677b7e9"/>
    <xsd:import namespace="e6bdf2ac-4aee-4c63-a83b-6bf036eda7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043c7-7f01-405b-8622-6eefc677b7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df2ac-4aee-4c63-a83b-6bf036eda7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6880C5-5357-4BD8-9B25-0C9F18CE6D7B}">
  <ds:schemaRefs>
    <ds:schemaRef ds:uri="1cd043c7-7f01-405b-8622-6eefc677b7e9"/>
    <ds:schemaRef ds:uri="e6bdf2ac-4aee-4c63-a83b-6bf036eda7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EA97A8-B9FB-4FFF-9B8D-205846BE1F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EAEEC3-1A30-4BAE-84D4-6E78E6CC50D7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e6bdf2ac-4aee-4c63-a83b-6bf036eda7eb"/>
    <ds:schemaRef ds:uri="1cd043c7-7f01-405b-8622-6eefc677b7e9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143</TotalTime>
  <Words>700</Words>
  <Application>Microsoft Office PowerPoint</Application>
  <PresentationFormat>Widescreen</PresentationFormat>
  <Paragraphs>119</Paragraphs>
  <Slides>11</Slides>
  <Notes>1</Notes>
  <HiddenSlides>3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MURCIA PINILLA</dc:creator>
  <cp:lastModifiedBy>Alejandro Murcia</cp:lastModifiedBy>
  <cp:revision>5</cp:revision>
  <dcterms:created xsi:type="dcterms:W3CDTF">2023-04-08T11:42:38Z</dcterms:created>
  <dcterms:modified xsi:type="dcterms:W3CDTF">2023-05-26T18:18:29Z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0x010100E12F33DAC35D13409C227A8802E0A337</vt:lpwstr>
  </property>
</Properties>
</file>